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9" r:id="rId3"/>
    <p:sldId id="342" r:id="rId4"/>
    <p:sldId id="343" r:id="rId5"/>
    <p:sldId id="302" r:id="rId6"/>
    <p:sldId id="303" r:id="rId7"/>
    <p:sldId id="344" r:id="rId8"/>
    <p:sldId id="347" r:id="rId9"/>
    <p:sldId id="348" r:id="rId10"/>
    <p:sldId id="328" r:id="rId11"/>
    <p:sldId id="350" r:id="rId12"/>
    <p:sldId id="334" r:id="rId13"/>
    <p:sldId id="335" r:id="rId14"/>
    <p:sldId id="299" r:id="rId15"/>
    <p:sldId id="333" r:id="rId16"/>
    <p:sldId id="339" r:id="rId17"/>
    <p:sldId id="337" r:id="rId18"/>
    <p:sldId id="338" r:id="rId19"/>
    <p:sldId id="278" r:id="rId20"/>
    <p:sldId id="34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rgbClr val="000066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>
                <c:manualLayout>
                  <c:x val="-8.3333333333333332E-3"/>
                  <c:y val="-4.1666484397783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236001749781271E-2"/>
                      <c:h val="0.10641221930592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45-4F34-AC35-436E1C3AD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Arkusz1!$A$1:$A$28</c:f>
              <c:numCache>
                <c:formatCode>General</c:formatCode>
                <c:ptCount val="2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</c:numCache>
            </c:numRef>
          </c:cat>
          <c:val>
            <c:numRef>
              <c:f>Arkusz1!$B$1:$B$28</c:f>
              <c:numCache>
                <c:formatCode>General</c:formatCode>
                <c:ptCount val="28"/>
                <c:pt idx="0">
                  <c:v>2046.5</c:v>
                </c:pt>
                <c:pt idx="1">
                  <c:v>2131.8000000000002</c:v>
                </c:pt>
                <c:pt idx="2">
                  <c:v>2183.6999999999998</c:v>
                </c:pt>
                <c:pt idx="3">
                  <c:v>2197</c:v>
                </c:pt>
                <c:pt idx="4">
                  <c:v>1991.3</c:v>
                </c:pt>
                <c:pt idx="5">
                  <c:v>2063.6</c:v>
                </c:pt>
                <c:pt idx="6">
                  <c:v>2001.9</c:v>
                </c:pt>
                <c:pt idx="7">
                  <c:v>1920.3</c:v>
                </c:pt>
                <c:pt idx="8">
                  <c:v>1985.5</c:v>
                </c:pt>
                <c:pt idx="9">
                  <c:v>2022.8</c:v>
                </c:pt>
                <c:pt idx="10">
                  <c:v>2023.9</c:v>
                </c:pt>
                <c:pt idx="11">
                  <c:v>2172.6</c:v>
                </c:pt>
                <c:pt idx="12">
                  <c:v>2324.3000000000002</c:v>
                </c:pt>
                <c:pt idx="13">
                  <c:v>2452.1</c:v>
                </c:pt>
                <c:pt idx="14">
                  <c:v>2345.4</c:v>
                </c:pt>
                <c:pt idx="15">
                  <c:v>2305.6999999999998</c:v>
                </c:pt>
                <c:pt idx="16">
                  <c:v>2447.4</c:v>
                </c:pt>
                <c:pt idx="17">
                  <c:v>2426.9</c:v>
                </c:pt>
                <c:pt idx="18">
                  <c:v>2381.6</c:v>
                </c:pt>
                <c:pt idx="19">
                  <c:v>2652.6</c:v>
                </c:pt>
                <c:pt idx="20">
                  <c:v>2772.5</c:v>
                </c:pt>
                <c:pt idx="21">
                  <c:v>2628.3</c:v>
                </c:pt>
                <c:pt idx="22">
                  <c:v>2635.5</c:v>
                </c:pt>
                <c:pt idx="23">
                  <c:v>2658.3</c:v>
                </c:pt>
                <c:pt idx="24">
                  <c:v>2663.3</c:v>
                </c:pt>
                <c:pt idx="25">
                  <c:v>2685.5</c:v>
                </c:pt>
                <c:pt idx="26">
                  <c:v>2727.7</c:v>
                </c:pt>
                <c:pt idx="27">
                  <c:v>2762.8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5-4F34-AC35-436E1C3AD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84288"/>
        <c:axId val="83535360"/>
      </c:lineChart>
      <c:catAx>
        <c:axId val="782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83535360"/>
        <c:crosses val="autoZero"/>
        <c:auto val="1"/>
        <c:lblAlgn val="ctr"/>
        <c:lblOffset val="100"/>
        <c:tickLblSkip val="9"/>
        <c:noMultiLvlLbl val="0"/>
      </c:catAx>
      <c:valAx>
        <c:axId val="83535360"/>
        <c:scaling>
          <c:orientation val="minMax"/>
          <c:min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782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prognozy!$B$105</c:f>
              <c:strCache>
                <c:ptCount val="1"/>
                <c:pt idx="0">
                  <c:v>b</c:v>
                </c:pt>
              </c:strCache>
            </c:strRef>
          </c:tx>
          <c:invertIfNegative val="0"/>
          <c:cat>
            <c:numRef>
              <c:f>prognozy!$C$99:$L$99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</c:numCache>
            </c:numRef>
          </c:cat>
          <c:val>
            <c:numRef>
              <c:f>prognozy!$C$105:$L$105</c:f>
              <c:numCache>
                <c:formatCode>0.0%</c:formatCode>
                <c:ptCount val="10"/>
                <c:pt idx="0">
                  <c:v>1.9548604940465512E-2</c:v>
                </c:pt>
                <c:pt idx="1">
                  <c:v>7.7925562497604489E-2</c:v>
                </c:pt>
                <c:pt idx="2">
                  <c:v>0.14397848467356136</c:v>
                </c:pt>
                <c:pt idx="3">
                  <c:v>4.5629748194876918E-2</c:v>
                </c:pt>
                <c:pt idx="4">
                  <c:v>-3.5217818746894773E-2</c:v>
                </c:pt>
                <c:pt idx="5">
                  <c:v>3.0187924214673836E-2</c:v>
                </c:pt>
                <c:pt idx="6">
                  <c:v>-6.9311354007731182E-2</c:v>
                </c:pt>
                <c:pt idx="7">
                  <c:v>3.705636562833723E-2</c:v>
                </c:pt>
                <c:pt idx="8">
                  <c:v>2.2244051387960082E-2</c:v>
                </c:pt>
                <c:pt idx="9">
                  <c:v>4.1559576886091444E-2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F-4CF1-A257-F374A0224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12011136"/>
        <c:axId val="112013696"/>
      </c:barChart>
      <c:catAx>
        <c:axId val="1120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2013696"/>
        <c:crosses val="autoZero"/>
        <c:auto val="1"/>
        <c:lblAlgn val="ctr"/>
        <c:lblOffset val="100"/>
        <c:noMultiLvlLbl val="0"/>
      </c:catAx>
      <c:valAx>
        <c:axId val="112013696"/>
        <c:scaling>
          <c:orientation val="minMax"/>
          <c:max val="0.2"/>
          <c:min val="-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>
                    <a:lumMod val="75000"/>
                  </a:schemeClr>
                </a:solidFill>
              </a:defRPr>
            </a:pPr>
            <a:endParaRPr lang="pl-PL"/>
          </a:p>
        </c:txPr>
        <c:crossAx val="112011136"/>
        <c:crosses val="autoZero"/>
        <c:crossBetween val="between"/>
        <c:majorUnit val="5.000000000000001E-2"/>
      </c:valAx>
      <c:spPr>
        <a:noFill/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/>
      </a:pPr>
      <a:endParaRPr lang="pl-PL"/>
    </a:p>
  </c:tx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microsoft.com/office/2007/relationships/hdphoto" Target="../media/hdphoto1.wdp"/><Relationship Id="rId1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6A1D2-A48F-45FD-8183-B31FEB2413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819431-903B-4899-AAB6-4D2C27F325D7}">
      <dgm:prSet custT="1"/>
      <dgm:spPr>
        <a:noFill/>
        <a:ln>
          <a:solidFill>
            <a:schemeClr val="tx2"/>
          </a:solidFill>
        </a:ln>
      </dgm:spPr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3200" b="0" dirty="0">
            <a:solidFill>
              <a:schemeClr val="tx2"/>
            </a:solidFill>
          </a:endParaRP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3200" b="0" dirty="0">
              <a:solidFill>
                <a:schemeClr val="tx2"/>
              </a:solidFill>
            </a:rPr>
            <a:t>Przewiduje się wzrost liczby pracujących              o 5,1% 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0" dirty="0">
              <a:solidFill>
                <a:schemeClr val="tx2"/>
              </a:solidFill>
            </a:rPr>
            <a:t>(rok 2022 w stosunku do 2016)</a:t>
          </a:r>
        </a:p>
        <a:p>
          <a:pPr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b="0" dirty="0">
            <a:solidFill>
              <a:schemeClr val="tx2"/>
            </a:solidFill>
          </a:endParaRPr>
        </a:p>
      </dgm:t>
    </dgm:pt>
    <dgm:pt modelId="{263836AB-39D7-445C-BAEC-0F925E9414D1}" type="parTrans" cxnId="{04B2456F-8E15-4912-9EB7-33377593D617}">
      <dgm:prSet/>
      <dgm:spPr/>
      <dgm:t>
        <a:bodyPr/>
        <a:lstStyle/>
        <a:p>
          <a:endParaRPr lang="pl-PL"/>
        </a:p>
      </dgm:t>
    </dgm:pt>
    <dgm:pt modelId="{4FC4DB12-025A-4CAE-9DEA-E28BC7D12467}" type="sibTrans" cxnId="{04B2456F-8E15-4912-9EB7-33377593D617}">
      <dgm:prSet/>
      <dgm:spPr/>
      <dgm:t>
        <a:bodyPr/>
        <a:lstStyle/>
        <a:p>
          <a:endParaRPr lang="pl-PL"/>
        </a:p>
      </dgm:t>
    </dgm:pt>
    <dgm:pt modelId="{1DB0D85C-7BB0-4310-916A-3261CAC4C88B}">
      <dgm:prSet custT="1"/>
      <dgm:spPr>
        <a:noFill/>
        <a:ln>
          <a:noFill/>
        </a:ln>
      </dgm:spPr>
      <dgm:t>
        <a:bodyPr/>
        <a:lstStyle/>
        <a:p>
          <a:pPr algn="ctr"/>
          <a:r>
            <a:rPr lang="pl-PL" sz="2800" b="0">
              <a:solidFill>
                <a:schemeClr val="tx2"/>
              </a:solidFill>
            </a:rPr>
            <a:t>Przemiany strukturalne w regionie będą realizowane według prognozowanego schematu</a:t>
          </a:r>
          <a:endParaRPr lang="pl-PL" sz="2800" b="0" dirty="0">
            <a:solidFill>
              <a:schemeClr val="tx2"/>
            </a:solidFill>
          </a:endParaRPr>
        </a:p>
      </dgm:t>
    </dgm:pt>
    <dgm:pt modelId="{FF61BD9A-70B4-4C2D-874D-CA91255CABE5}" type="sibTrans" cxnId="{9DEE8D9B-94B8-42EA-99DE-0DF61107F5F9}">
      <dgm:prSet/>
      <dgm:spPr/>
      <dgm:t>
        <a:bodyPr/>
        <a:lstStyle/>
        <a:p>
          <a:endParaRPr lang="pl-PL"/>
        </a:p>
      </dgm:t>
    </dgm:pt>
    <dgm:pt modelId="{9724566F-46BD-45F0-AF2E-6A9915425DD1}" type="parTrans" cxnId="{9DEE8D9B-94B8-42EA-99DE-0DF61107F5F9}">
      <dgm:prSet/>
      <dgm:spPr/>
      <dgm:t>
        <a:bodyPr/>
        <a:lstStyle/>
        <a:p>
          <a:endParaRPr lang="pl-PL"/>
        </a:p>
      </dgm:t>
    </dgm:pt>
    <dgm:pt modelId="{95B4EF20-281E-45D0-80CF-7E86A101D7C0}" type="pres">
      <dgm:prSet presAssocID="{E116A1D2-A48F-45FD-8183-B31FEB2413BD}" presName="linear" presStyleCnt="0">
        <dgm:presLayoutVars>
          <dgm:animLvl val="lvl"/>
          <dgm:resizeHandles val="exact"/>
        </dgm:presLayoutVars>
      </dgm:prSet>
      <dgm:spPr/>
    </dgm:pt>
    <dgm:pt modelId="{677D3581-3459-42CE-8F1C-F9DEEC58A909}" type="pres">
      <dgm:prSet presAssocID="{45819431-903B-4899-AAB6-4D2C27F325D7}" presName="parentText" presStyleLbl="node1" presStyleIdx="0" presStyleCnt="2" custScaleX="98276" custScaleY="133103" custLinFactY="-41210" custLinFactNeighborY="-100000">
        <dgm:presLayoutVars>
          <dgm:chMax val="0"/>
          <dgm:bulletEnabled val="1"/>
        </dgm:presLayoutVars>
      </dgm:prSet>
      <dgm:spPr/>
    </dgm:pt>
    <dgm:pt modelId="{BFC5416E-FE67-433F-88E8-5A061C9EA896}" type="pres">
      <dgm:prSet presAssocID="{4FC4DB12-025A-4CAE-9DEA-E28BC7D12467}" presName="spacer" presStyleCnt="0"/>
      <dgm:spPr/>
    </dgm:pt>
    <dgm:pt modelId="{FDA17257-D706-48E3-AA03-1AF7F796BA9E}" type="pres">
      <dgm:prSet presAssocID="{1DB0D85C-7BB0-4310-916A-3261CAC4C88B}" presName="parentText" presStyleLbl="node1" presStyleIdx="1" presStyleCnt="2" custScaleY="90072" custLinFactY="4334" custLinFactNeighborY="100000">
        <dgm:presLayoutVars>
          <dgm:chMax val="0"/>
          <dgm:bulletEnabled val="1"/>
        </dgm:presLayoutVars>
      </dgm:prSet>
      <dgm:spPr/>
    </dgm:pt>
  </dgm:ptLst>
  <dgm:cxnLst>
    <dgm:cxn modelId="{4857BD10-80BE-48A8-8672-E8C18E9BB0FB}" type="presOf" srcId="{E116A1D2-A48F-45FD-8183-B31FEB2413BD}" destId="{95B4EF20-281E-45D0-80CF-7E86A101D7C0}" srcOrd="0" destOrd="0" presId="urn:microsoft.com/office/officeart/2005/8/layout/vList2"/>
    <dgm:cxn modelId="{04B2456F-8E15-4912-9EB7-33377593D617}" srcId="{E116A1D2-A48F-45FD-8183-B31FEB2413BD}" destId="{45819431-903B-4899-AAB6-4D2C27F325D7}" srcOrd="0" destOrd="0" parTransId="{263836AB-39D7-445C-BAEC-0F925E9414D1}" sibTransId="{4FC4DB12-025A-4CAE-9DEA-E28BC7D12467}"/>
    <dgm:cxn modelId="{4E7D5075-1D32-42C1-8A46-07F706D8E9A3}" type="presOf" srcId="{1DB0D85C-7BB0-4310-916A-3261CAC4C88B}" destId="{FDA17257-D706-48E3-AA03-1AF7F796BA9E}" srcOrd="0" destOrd="0" presId="urn:microsoft.com/office/officeart/2005/8/layout/vList2"/>
    <dgm:cxn modelId="{8100F67C-9FA0-491B-8414-006A8B85B425}" type="presOf" srcId="{45819431-903B-4899-AAB6-4D2C27F325D7}" destId="{677D3581-3459-42CE-8F1C-F9DEEC58A909}" srcOrd="0" destOrd="0" presId="urn:microsoft.com/office/officeart/2005/8/layout/vList2"/>
    <dgm:cxn modelId="{9DEE8D9B-94B8-42EA-99DE-0DF61107F5F9}" srcId="{E116A1D2-A48F-45FD-8183-B31FEB2413BD}" destId="{1DB0D85C-7BB0-4310-916A-3261CAC4C88B}" srcOrd="1" destOrd="0" parTransId="{9724566F-46BD-45F0-AF2E-6A9915425DD1}" sibTransId="{FF61BD9A-70B4-4C2D-874D-CA91255CABE5}"/>
    <dgm:cxn modelId="{58AED373-2DC3-4350-8CF4-BDFBE8E1D8ED}" type="presParOf" srcId="{95B4EF20-281E-45D0-80CF-7E86A101D7C0}" destId="{677D3581-3459-42CE-8F1C-F9DEEC58A909}" srcOrd="0" destOrd="0" presId="urn:microsoft.com/office/officeart/2005/8/layout/vList2"/>
    <dgm:cxn modelId="{A78E24D8-96F7-493E-ADDE-4D524C814DBE}" type="presParOf" srcId="{95B4EF20-281E-45D0-80CF-7E86A101D7C0}" destId="{BFC5416E-FE67-433F-88E8-5A061C9EA896}" srcOrd="1" destOrd="0" presId="urn:microsoft.com/office/officeart/2005/8/layout/vList2"/>
    <dgm:cxn modelId="{153B5E65-619A-41B2-94EE-DFEF5CAC27AA}" type="presParOf" srcId="{95B4EF20-281E-45D0-80CF-7E86A101D7C0}" destId="{FDA17257-D706-48E3-AA03-1AF7F796BA9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F6237-C43A-42CD-B033-94562B47815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047F475-C91F-496B-9CCD-AB255F480595}">
      <dgm:prSet phldrT="[Tekst]" custT="1"/>
      <dgm:spPr/>
      <dgm:t>
        <a:bodyPr/>
        <a:lstStyle/>
        <a:p>
          <a:endParaRPr lang="pl-PL" sz="600" b="0" dirty="0"/>
        </a:p>
      </dgm:t>
    </dgm:pt>
    <dgm:pt modelId="{8D848AA6-D9E1-4D68-B5BE-3271E60FED65}" type="parTrans" cxnId="{5B24C939-FE8F-4D5F-A7F1-C5B5AB2FA48E}">
      <dgm:prSet/>
      <dgm:spPr/>
      <dgm:t>
        <a:bodyPr/>
        <a:lstStyle/>
        <a:p>
          <a:endParaRPr lang="pl-PL"/>
        </a:p>
      </dgm:t>
    </dgm:pt>
    <dgm:pt modelId="{682EBC90-E384-466D-A276-ADFFDD24E7E9}" type="sibTrans" cxnId="{5B24C939-FE8F-4D5F-A7F1-C5B5AB2FA48E}">
      <dgm:prSet/>
      <dgm:spPr/>
      <dgm:t>
        <a:bodyPr/>
        <a:lstStyle/>
        <a:p>
          <a:endParaRPr lang="pl-PL"/>
        </a:p>
      </dgm:t>
    </dgm:pt>
    <dgm:pt modelId="{1C85ED9A-0D31-47C3-8F93-E34C1FC89C56}">
      <dgm:prSet phldrT="[Tekst]" custT="1"/>
      <dgm:spPr/>
      <dgm:t>
        <a:bodyPr/>
        <a:lstStyle/>
        <a:p>
          <a:endParaRPr lang="pl-PL" sz="400" dirty="0"/>
        </a:p>
      </dgm:t>
    </dgm:pt>
    <dgm:pt modelId="{06513CCE-E3C7-44F1-8DA8-04183BAEB09A}" type="parTrans" cxnId="{1BF89C16-E8B7-4877-8967-3EA3FD096FD4}">
      <dgm:prSet/>
      <dgm:spPr/>
      <dgm:t>
        <a:bodyPr/>
        <a:lstStyle/>
        <a:p>
          <a:endParaRPr lang="pl-PL"/>
        </a:p>
      </dgm:t>
    </dgm:pt>
    <dgm:pt modelId="{6569A863-AF96-416D-B06A-D54CA5D021F1}" type="sibTrans" cxnId="{1BF89C16-E8B7-4877-8967-3EA3FD096FD4}">
      <dgm:prSet/>
      <dgm:spPr/>
      <dgm:t>
        <a:bodyPr/>
        <a:lstStyle/>
        <a:p>
          <a:endParaRPr lang="pl-PL"/>
        </a:p>
      </dgm:t>
    </dgm:pt>
    <dgm:pt modelId="{E29F24BB-BFAD-4EBC-8CE3-B7FE6DEE35E5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Współpraca z innymi (zespołem) </a:t>
          </a:r>
        </a:p>
      </dgm:t>
    </dgm:pt>
    <dgm:pt modelId="{3A311A9C-6C4C-42B8-8E7A-C83D412FA7FB}" type="parTrans" cxnId="{B6671516-6B3F-4CCC-8B1A-F9100C314E74}">
      <dgm:prSet/>
      <dgm:spPr/>
      <dgm:t>
        <a:bodyPr/>
        <a:lstStyle/>
        <a:p>
          <a:endParaRPr lang="pl-PL"/>
        </a:p>
      </dgm:t>
    </dgm:pt>
    <dgm:pt modelId="{7039E6CE-84CE-465E-A0AE-FB798D0D3D00}" type="sibTrans" cxnId="{B6671516-6B3F-4CCC-8B1A-F9100C314E74}">
      <dgm:prSet/>
      <dgm:spPr/>
      <dgm:t>
        <a:bodyPr/>
        <a:lstStyle/>
        <a:p>
          <a:endParaRPr lang="pl-PL"/>
        </a:p>
      </dgm:t>
    </dgm:pt>
    <dgm:pt modelId="{DB3425A9-8B16-4FF4-9A2F-F398B6848B66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Zarządzanie zespołem ludzi</a:t>
          </a:r>
        </a:p>
      </dgm:t>
    </dgm:pt>
    <dgm:pt modelId="{BF97C8A0-740C-4048-B1AC-12B1DCD83AF8}" type="parTrans" cxnId="{24A60743-6852-4200-8978-6FF6687DD96B}">
      <dgm:prSet/>
      <dgm:spPr/>
      <dgm:t>
        <a:bodyPr/>
        <a:lstStyle/>
        <a:p>
          <a:endParaRPr lang="pl-PL"/>
        </a:p>
      </dgm:t>
    </dgm:pt>
    <dgm:pt modelId="{B5AED014-1743-40DC-8F82-90C583FE8928}" type="sibTrans" cxnId="{24A60743-6852-4200-8978-6FF6687DD96B}">
      <dgm:prSet/>
      <dgm:spPr/>
      <dgm:t>
        <a:bodyPr/>
        <a:lstStyle/>
        <a:p>
          <a:endParaRPr lang="pl-PL"/>
        </a:p>
      </dgm:t>
    </dgm:pt>
    <dgm:pt modelId="{865FC7BB-F6C2-4682-AE18-C333C976630F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Myślenie krytyczne </a:t>
          </a:r>
        </a:p>
      </dgm:t>
    </dgm:pt>
    <dgm:pt modelId="{60A5C133-4CE3-4513-A073-A7F1BD89B629}" type="parTrans" cxnId="{98D4F6BD-C5A8-434D-BAC7-E9BCD5CA87C9}">
      <dgm:prSet/>
      <dgm:spPr/>
      <dgm:t>
        <a:bodyPr/>
        <a:lstStyle/>
        <a:p>
          <a:endParaRPr lang="pl-PL"/>
        </a:p>
      </dgm:t>
    </dgm:pt>
    <dgm:pt modelId="{82CDFC54-3919-4696-8773-94D7F3BC99F0}" type="sibTrans" cxnId="{98D4F6BD-C5A8-434D-BAC7-E9BCD5CA87C9}">
      <dgm:prSet/>
      <dgm:spPr/>
      <dgm:t>
        <a:bodyPr/>
        <a:lstStyle/>
        <a:p>
          <a:endParaRPr lang="pl-PL"/>
        </a:p>
      </dgm:t>
    </dgm:pt>
    <dgm:pt modelId="{CF7862EB-F5AF-4456-83F9-29DF2E0E6A0E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Umiejętność negocjacji</a:t>
          </a:r>
        </a:p>
      </dgm:t>
    </dgm:pt>
    <dgm:pt modelId="{1FA14C66-D895-4E82-86F1-F2204DC451D3}" type="parTrans" cxnId="{63BABCDF-9A1B-4E34-9DDC-38979C5AC6DF}">
      <dgm:prSet/>
      <dgm:spPr/>
      <dgm:t>
        <a:bodyPr/>
        <a:lstStyle/>
        <a:p>
          <a:endParaRPr lang="pl-PL"/>
        </a:p>
      </dgm:t>
    </dgm:pt>
    <dgm:pt modelId="{F055390A-E31F-4D57-9D8D-88601895294A}" type="sibTrans" cxnId="{63BABCDF-9A1B-4E34-9DDC-38979C5AC6DF}">
      <dgm:prSet/>
      <dgm:spPr/>
      <dgm:t>
        <a:bodyPr/>
        <a:lstStyle/>
        <a:p>
          <a:endParaRPr lang="pl-PL"/>
        </a:p>
      </dgm:t>
    </dgm:pt>
    <dgm:pt modelId="{D2993605-D273-4E56-AABA-F60B259E994A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rPr>
            <a:t> Kontrola jakości pracy</a:t>
          </a:r>
        </a:p>
      </dgm:t>
    </dgm:pt>
    <dgm:pt modelId="{26C71A4A-0C3F-4806-B15D-21AEADEEEBC5}" type="parTrans" cxnId="{2DAC26A1-5DF6-4954-AB11-6DFA389FF4AD}">
      <dgm:prSet/>
      <dgm:spPr/>
      <dgm:t>
        <a:bodyPr/>
        <a:lstStyle/>
        <a:p>
          <a:endParaRPr lang="pl-PL"/>
        </a:p>
      </dgm:t>
    </dgm:pt>
    <dgm:pt modelId="{0B083F45-4C53-490B-BA5F-0F4A452F487A}" type="sibTrans" cxnId="{2DAC26A1-5DF6-4954-AB11-6DFA389FF4AD}">
      <dgm:prSet/>
      <dgm:spPr/>
      <dgm:t>
        <a:bodyPr/>
        <a:lstStyle/>
        <a:p>
          <a:endParaRPr lang="pl-PL"/>
        </a:p>
      </dgm:t>
    </dgm:pt>
    <dgm:pt modelId="{CCFFD2D3-E447-4771-965D-C125D0181738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Zorientowanie na usługi (service </a:t>
          </a:r>
          <a:r>
            <a:rPr kumimoji="0" lang="pl-PL" sz="1400" b="0" i="0" u="none" strike="noStrike" cap="none" normalizeH="0" baseline="0" dirty="0" err="1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orientation</a:t>
          </a:r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)</a:t>
          </a:r>
        </a:p>
      </dgm:t>
    </dgm:pt>
    <dgm:pt modelId="{E74BCBB9-EF91-49DD-98ED-CB64DF300BD2}" type="parTrans" cxnId="{7CAB3D79-68F1-412E-81B3-24F8F10843C7}">
      <dgm:prSet/>
      <dgm:spPr/>
      <dgm:t>
        <a:bodyPr/>
        <a:lstStyle/>
        <a:p>
          <a:endParaRPr lang="pl-PL"/>
        </a:p>
      </dgm:t>
    </dgm:pt>
    <dgm:pt modelId="{7C7247BB-7C41-4373-9CA0-1BD72DD03864}" type="sibTrans" cxnId="{7CAB3D79-68F1-412E-81B3-24F8F10843C7}">
      <dgm:prSet/>
      <dgm:spPr/>
      <dgm:t>
        <a:bodyPr/>
        <a:lstStyle/>
        <a:p>
          <a:endParaRPr lang="pl-PL"/>
        </a:p>
      </dgm:t>
    </dgm:pt>
    <dgm:pt modelId="{25BD2884-2194-4E97-8FC0-97646C2904EA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Analiza i umiejętność podejmowania decyzji</a:t>
          </a:r>
        </a:p>
      </dgm:t>
    </dgm:pt>
    <dgm:pt modelId="{8FEAF718-DFE9-4E1F-8978-9441C3EBBE3D}" type="parTrans" cxnId="{027E6719-E42C-4A86-8042-20B9DC5CE5CB}">
      <dgm:prSet/>
      <dgm:spPr/>
      <dgm:t>
        <a:bodyPr/>
        <a:lstStyle/>
        <a:p>
          <a:endParaRPr lang="pl-PL"/>
        </a:p>
      </dgm:t>
    </dgm:pt>
    <dgm:pt modelId="{12A22F0E-EC52-4984-B9B0-B838154EA742}" type="sibTrans" cxnId="{027E6719-E42C-4A86-8042-20B9DC5CE5CB}">
      <dgm:prSet/>
      <dgm:spPr/>
      <dgm:t>
        <a:bodyPr/>
        <a:lstStyle/>
        <a:p>
          <a:endParaRPr lang="pl-PL"/>
        </a:p>
      </dgm:t>
    </dgm:pt>
    <dgm:pt modelId="{5162E975-5CED-43ED-919C-19CEF2A4E297}">
      <dgm:prSet custT="1"/>
      <dgm:spPr/>
      <dgm:t>
        <a:bodyPr/>
        <a:lstStyle/>
        <a:p>
          <a:r>
            <a:rPr kumimoji="0" lang="pl-PL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</a:t>
          </a:r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rPr>
            <a:t>Aktywne słuchanie</a:t>
          </a:r>
        </a:p>
      </dgm:t>
    </dgm:pt>
    <dgm:pt modelId="{13611745-7EC6-4D48-BEC4-E19421089622}" type="parTrans" cxnId="{0FABAEDF-F343-4BDB-9C2A-EFCC4998B946}">
      <dgm:prSet/>
      <dgm:spPr/>
      <dgm:t>
        <a:bodyPr/>
        <a:lstStyle/>
        <a:p>
          <a:endParaRPr lang="pl-PL"/>
        </a:p>
      </dgm:t>
    </dgm:pt>
    <dgm:pt modelId="{1BA62BB1-7DF9-428A-A630-E232B5CDEC90}" type="sibTrans" cxnId="{0FABAEDF-F343-4BDB-9C2A-EFCC4998B946}">
      <dgm:prSet/>
      <dgm:spPr/>
      <dgm:t>
        <a:bodyPr/>
        <a:lstStyle/>
        <a:p>
          <a:endParaRPr lang="pl-PL"/>
        </a:p>
      </dgm:t>
    </dgm:pt>
    <dgm:pt modelId="{C45946A8-869F-45E0-A5A4-9757F8F07A6F}">
      <dgm:prSet custT="1"/>
      <dgm:spPr/>
      <dgm:t>
        <a:bodyPr/>
        <a:lstStyle/>
        <a:p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Kreatywność</a:t>
          </a:r>
        </a:p>
      </dgm:t>
    </dgm:pt>
    <dgm:pt modelId="{59EC44FA-0B87-48A8-ABAD-3E086A6C5832}" type="parTrans" cxnId="{5F20B38E-2BA4-4C48-ACB6-02E65ABB1220}">
      <dgm:prSet/>
      <dgm:spPr/>
      <dgm:t>
        <a:bodyPr/>
        <a:lstStyle/>
        <a:p>
          <a:endParaRPr lang="pl-PL"/>
        </a:p>
      </dgm:t>
    </dgm:pt>
    <dgm:pt modelId="{BC58C980-21B0-4C5F-A4AD-B857D7A06FDB}" type="sibTrans" cxnId="{5F20B38E-2BA4-4C48-ACB6-02E65ABB1220}">
      <dgm:prSet/>
      <dgm:spPr/>
      <dgm:t>
        <a:bodyPr/>
        <a:lstStyle/>
        <a:p>
          <a:endParaRPr lang="pl-PL"/>
        </a:p>
      </dgm:t>
    </dgm:pt>
    <dgm:pt modelId="{88656ABA-E97F-4A12-B7DC-180705BD4012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Zarządzanie zespołem ludzi</a:t>
          </a:r>
        </a:p>
      </dgm:t>
    </dgm:pt>
    <dgm:pt modelId="{870C750A-AB49-4DF5-BF58-32350534E8CE}" type="parTrans" cxnId="{72C4DCA0-0285-48FE-941F-90A96A56958A}">
      <dgm:prSet/>
      <dgm:spPr/>
      <dgm:t>
        <a:bodyPr/>
        <a:lstStyle/>
        <a:p>
          <a:endParaRPr lang="pl-PL"/>
        </a:p>
      </dgm:t>
    </dgm:pt>
    <dgm:pt modelId="{B3DE9B4B-E6AC-414F-9BCD-597640BEC869}" type="sibTrans" cxnId="{72C4DCA0-0285-48FE-941F-90A96A56958A}">
      <dgm:prSet/>
      <dgm:spPr/>
      <dgm:t>
        <a:bodyPr/>
        <a:lstStyle/>
        <a:p>
          <a:endParaRPr lang="pl-PL"/>
        </a:p>
      </dgm:t>
    </dgm:pt>
    <dgm:pt modelId="{64D3A4E4-E9AF-403B-82A7-864B03316651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Współpraca z innymi (zespołem)</a:t>
          </a:r>
        </a:p>
      </dgm:t>
    </dgm:pt>
    <dgm:pt modelId="{6B651AE2-BC84-4D71-96DC-0254AB86CFB3}" type="parTrans" cxnId="{0243F1F0-917B-4454-8DA0-2C6EB4FADABA}">
      <dgm:prSet/>
      <dgm:spPr/>
      <dgm:t>
        <a:bodyPr/>
        <a:lstStyle/>
        <a:p>
          <a:endParaRPr lang="pl-PL"/>
        </a:p>
      </dgm:t>
    </dgm:pt>
    <dgm:pt modelId="{74FB59B5-D6F9-494D-BB13-809A2E1A3564}" type="sibTrans" cxnId="{0243F1F0-917B-4454-8DA0-2C6EB4FADABA}">
      <dgm:prSet/>
      <dgm:spPr/>
      <dgm:t>
        <a:bodyPr/>
        <a:lstStyle/>
        <a:p>
          <a:endParaRPr lang="pl-PL"/>
        </a:p>
      </dgm:t>
    </dgm:pt>
    <dgm:pt modelId="{8FADA6BB-5AFF-44CA-BC75-8B558FBDC294}">
      <dgm:prSet custT="1"/>
      <dgm:spPr/>
      <dgm:t>
        <a:bodyPr/>
        <a:lstStyle/>
        <a:p>
          <a:r>
            <a:rPr lang="pl-PL" sz="1400" b="1" dirty="0">
              <a:solidFill>
                <a:srgbClr val="C00000"/>
              </a:solidFill>
            </a:rPr>
            <a:t> Inteligencja emocjonalna</a:t>
          </a:r>
        </a:p>
      </dgm:t>
    </dgm:pt>
    <dgm:pt modelId="{37ECC1C7-67BB-42C5-8530-07902A68145F}" type="parTrans" cxnId="{CB15057D-A259-4454-BEEE-B7FB69B2D6CC}">
      <dgm:prSet/>
      <dgm:spPr/>
      <dgm:t>
        <a:bodyPr/>
        <a:lstStyle/>
        <a:p>
          <a:endParaRPr lang="pl-PL"/>
        </a:p>
      </dgm:t>
    </dgm:pt>
    <dgm:pt modelId="{9A8E0DC1-82A2-444E-8C01-0B656F902804}" type="sibTrans" cxnId="{CB15057D-A259-4454-BEEE-B7FB69B2D6CC}">
      <dgm:prSet/>
      <dgm:spPr/>
      <dgm:t>
        <a:bodyPr/>
        <a:lstStyle/>
        <a:p>
          <a:endParaRPr lang="pl-PL"/>
        </a:p>
      </dgm:t>
    </dgm:pt>
    <dgm:pt modelId="{FE128112-1F19-4435-B4C3-171DF49A5DF8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Analiza i umiejętność podejmowania decyzji</a:t>
          </a:r>
        </a:p>
      </dgm:t>
    </dgm:pt>
    <dgm:pt modelId="{9E7A63F4-2363-4121-A12B-1AB47F160955}" type="parTrans" cxnId="{0BEE1EDE-6BDA-446D-A757-AD403DB784FD}">
      <dgm:prSet/>
      <dgm:spPr/>
      <dgm:t>
        <a:bodyPr/>
        <a:lstStyle/>
        <a:p>
          <a:endParaRPr lang="pl-PL"/>
        </a:p>
      </dgm:t>
    </dgm:pt>
    <dgm:pt modelId="{0EE7D614-B563-4565-9830-B6C3F48A7435}" type="sibTrans" cxnId="{0BEE1EDE-6BDA-446D-A757-AD403DB784FD}">
      <dgm:prSet/>
      <dgm:spPr/>
      <dgm:t>
        <a:bodyPr/>
        <a:lstStyle/>
        <a:p>
          <a:endParaRPr lang="pl-PL"/>
        </a:p>
      </dgm:t>
    </dgm:pt>
    <dgm:pt modelId="{566CBF1D-3152-4511-9B1E-FAC442A93528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Zorientowanie na usługi (service orientation)</a:t>
          </a:r>
        </a:p>
      </dgm:t>
    </dgm:pt>
    <dgm:pt modelId="{E7044E3B-5CA0-4400-B6A7-0BA0ABC29DFE}" type="parTrans" cxnId="{C58DED68-4AC4-4B36-9F03-04BCB94D2CB4}">
      <dgm:prSet/>
      <dgm:spPr/>
      <dgm:t>
        <a:bodyPr/>
        <a:lstStyle/>
        <a:p>
          <a:endParaRPr lang="pl-PL"/>
        </a:p>
      </dgm:t>
    </dgm:pt>
    <dgm:pt modelId="{E49F5AC4-F69B-4DE4-B187-2C27E809A8E8}" type="sibTrans" cxnId="{C58DED68-4AC4-4B36-9F03-04BCB94D2CB4}">
      <dgm:prSet/>
      <dgm:spPr/>
      <dgm:t>
        <a:bodyPr/>
        <a:lstStyle/>
        <a:p>
          <a:endParaRPr lang="pl-PL"/>
        </a:p>
      </dgm:t>
    </dgm:pt>
    <dgm:pt modelId="{9913BC28-0073-4FC4-997E-931B2276AB5F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Umiejętność negocjacji</a:t>
          </a:r>
        </a:p>
      </dgm:t>
    </dgm:pt>
    <dgm:pt modelId="{0B01C501-CF76-45BF-A1F1-F0AD43148620}" type="parTrans" cxnId="{DA006929-E887-48ED-B1EC-211AEC345AE2}">
      <dgm:prSet/>
      <dgm:spPr/>
      <dgm:t>
        <a:bodyPr/>
        <a:lstStyle/>
        <a:p>
          <a:endParaRPr lang="pl-PL"/>
        </a:p>
      </dgm:t>
    </dgm:pt>
    <dgm:pt modelId="{2ABB9CD4-467B-448E-8DD8-D122BE45451A}" type="sibTrans" cxnId="{DA006929-E887-48ED-B1EC-211AEC345AE2}">
      <dgm:prSet/>
      <dgm:spPr/>
      <dgm:t>
        <a:bodyPr/>
        <a:lstStyle/>
        <a:p>
          <a:endParaRPr lang="pl-PL"/>
        </a:p>
      </dgm:t>
    </dgm:pt>
    <dgm:pt modelId="{F9F4856F-7D98-4193-BA89-1A7CED812475}">
      <dgm:prSet custT="1"/>
      <dgm:spPr/>
      <dgm:t>
        <a:bodyPr/>
        <a:lstStyle/>
        <a:p>
          <a:r>
            <a:rPr lang="pl-PL" sz="1400" b="1" dirty="0">
              <a:solidFill>
                <a:srgbClr val="C00000"/>
              </a:solidFill>
            </a:rPr>
            <a:t> Elastyczność poznawcza</a:t>
          </a:r>
        </a:p>
      </dgm:t>
    </dgm:pt>
    <dgm:pt modelId="{0DBF2A9F-FF61-4319-9EE3-B77665F2CFF0}" type="parTrans" cxnId="{587617F9-41F9-4D90-A779-E9E782554177}">
      <dgm:prSet/>
      <dgm:spPr/>
      <dgm:t>
        <a:bodyPr/>
        <a:lstStyle/>
        <a:p>
          <a:endParaRPr lang="pl-PL"/>
        </a:p>
      </dgm:t>
    </dgm:pt>
    <dgm:pt modelId="{0D9B5C0D-C4C6-402E-9D60-F6FA57E7C4F1}" type="sibTrans" cxnId="{587617F9-41F9-4D90-A779-E9E782554177}">
      <dgm:prSet/>
      <dgm:spPr/>
      <dgm:t>
        <a:bodyPr/>
        <a:lstStyle/>
        <a:p>
          <a:endParaRPr lang="pl-PL"/>
        </a:p>
      </dgm:t>
    </dgm:pt>
    <dgm:pt modelId="{7F6CD841-5389-4C20-830A-4651E85D6B83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Kreatywność</a:t>
          </a:r>
        </a:p>
      </dgm:t>
    </dgm:pt>
    <dgm:pt modelId="{548BAA6B-0F5D-4FBB-B939-D228CD3010F6}" type="sibTrans" cxnId="{0BCF13E0-E329-4515-B065-7D52EFD8AF0C}">
      <dgm:prSet/>
      <dgm:spPr/>
      <dgm:t>
        <a:bodyPr/>
        <a:lstStyle/>
        <a:p>
          <a:endParaRPr lang="pl-PL"/>
        </a:p>
      </dgm:t>
    </dgm:pt>
    <dgm:pt modelId="{1BCDF1EF-6CA4-4EA2-BFF4-11ABFDA5235C}" type="parTrans" cxnId="{0BCF13E0-E329-4515-B065-7D52EFD8AF0C}">
      <dgm:prSet/>
      <dgm:spPr/>
      <dgm:t>
        <a:bodyPr/>
        <a:lstStyle/>
        <a:p>
          <a:endParaRPr lang="pl-PL"/>
        </a:p>
      </dgm:t>
    </dgm:pt>
    <dgm:pt modelId="{4042C146-247C-42CD-8349-64FCF6272CEE}">
      <dgm:prSet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Myślenie krytyczne </a:t>
          </a:r>
        </a:p>
      </dgm:t>
    </dgm:pt>
    <dgm:pt modelId="{B225918A-43B4-4945-BDAB-FD6E61C778DC}" type="sibTrans" cxnId="{DF73A520-3803-4E76-A8A0-9A9F68756B0A}">
      <dgm:prSet/>
      <dgm:spPr/>
      <dgm:t>
        <a:bodyPr/>
        <a:lstStyle/>
        <a:p>
          <a:endParaRPr lang="pl-PL"/>
        </a:p>
      </dgm:t>
    </dgm:pt>
    <dgm:pt modelId="{F549484C-8779-4EAE-B947-A4D2718446D1}" type="parTrans" cxnId="{DF73A520-3803-4E76-A8A0-9A9F68756B0A}">
      <dgm:prSet/>
      <dgm:spPr/>
      <dgm:t>
        <a:bodyPr/>
        <a:lstStyle/>
        <a:p>
          <a:endParaRPr lang="pl-PL"/>
        </a:p>
      </dgm:t>
    </dgm:pt>
    <dgm:pt modelId="{C52ED1BB-1728-41D2-BE4E-AEB70EAFF7F5}">
      <dgm:prSet phldrT="[Tekst]" custT="1"/>
      <dgm:spPr/>
      <dgm:t>
        <a:bodyPr/>
        <a:lstStyle/>
        <a:p>
          <a:r>
            <a:rPr lang="pl-PL" sz="1400" b="1" dirty="0">
              <a:solidFill>
                <a:schemeClr val="tx2">
                  <a:lumMod val="75000"/>
                </a:schemeClr>
              </a:solidFill>
            </a:rPr>
            <a:t> Kompleksowe rozwiązywanie złożonych problemów</a:t>
          </a:r>
        </a:p>
      </dgm:t>
    </dgm:pt>
    <dgm:pt modelId="{BD414A47-23D4-4260-9519-52454182D302}" type="sibTrans" cxnId="{38276EC7-A2F4-40F0-8CB6-476F52285C3D}">
      <dgm:prSet/>
      <dgm:spPr/>
      <dgm:t>
        <a:bodyPr/>
        <a:lstStyle/>
        <a:p>
          <a:endParaRPr lang="pl-PL"/>
        </a:p>
      </dgm:t>
    </dgm:pt>
    <dgm:pt modelId="{ED31A27B-4425-4607-A6C9-BDD008DC4F8C}" type="parTrans" cxnId="{38276EC7-A2F4-40F0-8CB6-476F52285C3D}">
      <dgm:prSet/>
      <dgm:spPr/>
      <dgm:t>
        <a:bodyPr/>
        <a:lstStyle/>
        <a:p>
          <a:endParaRPr lang="pl-PL"/>
        </a:p>
      </dgm:t>
    </dgm:pt>
    <dgm:pt modelId="{8CF71929-D02F-478A-AD36-DD73C167E624}">
      <dgm:prSet phldrT="[Tekst]" custT="1"/>
      <dgm:spPr/>
      <dgm:t>
        <a:bodyPr/>
        <a:lstStyle/>
        <a:p>
          <a:pPr algn="l"/>
          <a:r>
            <a:rPr kumimoji="0" lang="pl-PL" sz="1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Kompleksowe rozwiązywanie złożonych problemów</a:t>
          </a:r>
          <a:endParaRPr lang="pl-PL" sz="1400" b="0" dirty="0">
            <a:solidFill>
              <a:schemeClr val="tx2">
                <a:lumMod val="75000"/>
              </a:schemeClr>
            </a:solidFill>
          </a:endParaRPr>
        </a:p>
      </dgm:t>
    </dgm:pt>
    <dgm:pt modelId="{39C72F05-4B13-4DD3-97B5-A2CF899A3BD2}" type="sibTrans" cxnId="{30D55817-596C-4F8C-BFFF-800ED72960C8}">
      <dgm:prSet/>
      <dgm:spPr/>
      <dgm:t>
        <a:bodyPr/>
        <a:lstStyle/>
        <a:p>
          <a:endParaRPr lang="pl-PL"/>
        </a:p>
      </dgm:t>
    </dgm:pt>
    <dgm:pt modelId="{1209B1FF-37E5-4EEF-80D0-EB93DC98A01B}" type="parTrans" cxnId="{30D55817-596C-4F8C-BFFF-800ED72960C8}">
      <dgm:prSet/>
      <dgm:spPr/>
      <dgm:t>
        <a:bodyPr/>
        <a:lstStyle/>
        <a:p>
          <a:endParaRPr lang="pl-PL"/>
        </a:p>
      </dgm:t>
    </dgm:pt>
    <dgm:pt modelId="{3AC4189A-E40C-423C-BA1C-7223B883CE48}" type="pres">
      <dgm:prSet presAssocID="{25EF6237-C43A-42CD-B033-94562B478158}" presName="Name0" presStyleCnt="0">
        <dgm:presLayoutVars>
          <dgm:dir/>
          <dgm:resizeHandles val="exact"/>
        </dgm:presLayoutVars>
      </dgm:prSet>
      <dgm:spPr/>
    </dgm:pt>
    <dgm:pt modelId="{C56C5FD9-0D26-4D1A-8C55-4E0BCC503C32}" type="pres">
      <dgm:prSet presAssocID="{7047F475-C91F-496B-9CCD-AB255F480595}" presName="composite" presStyleCnt="0"/>
      <dgm:spPr/>
    </dgm:pt>
    <dgm:pt modelId="{C7E33881-82B5-4656-9EBF-F66FE442D67F}" type="pres">
      <dgm:prSet presAssocID="{7047F475-C91F-496B-9CCD-AB255F480595}" presName="rect1" presStyleLbl="trAlignAcc1" presStyleIdx="0" presStyleCnt="2" custScaleY="107694">
        <dgm:presLayoutVars>
          <dgm:bulletEnabled val="1"/>
        </dgm:presLayoutVars>
      </dgm:prSet>
      <dgm:spPr/>
    </dgm:pt>
    <dgm:pt modelId="{69B08803-C688-4C4A-98B5-54D030130E91}" type="pres">
      <dgm:prSet presAssocID="{7047F475-C91F-496B-9CCD-AB255F480595}" presName="rect2" presStyleLbl="fgImgPlace1" presStyleIdx="0" presStyleCnt="2" custScaleX="100040" custScaleY="76701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AF20117-6DC4-48DC-A8C5-FDB0C14E944B}" type="pres">
      <dgm:prSet presAssocID="{682EBC90-E384-466D-A276-ADFFDD24E7E9}" presName="sibTrans" presStyleCnt="0"/>
      <dgm:spPr/>
    </dgm:pt>
    <dgm:pt modelId="{1D9DFEE4-0FBC-4040-8360-D1F0B52506FE}" type="pres">
      <dgm:prSet presAssocID="{1C85ED9A-0D31-47C3-8F93-E34C1FC89C56}" presName="composite" presStyleCnt="0"/>
      <dgm:spPr/>
    </dgm:pt>
    <dgm:pt modelId="{30F8392D-7552-46EF-9C44-49AD2640EB86}" type="pres">
      <dgm:prSet presAssocID="{1C85ED9A-0D31-47C3-8F93-E34C1FC89C56}" presName="rect1" presStyleLbl="trAlignAcc1" presStyleIdx="1" presStyleCnt="2" custScaleY="106553">
        <dgm:presLayoutVars>
          <dgm:bulletEnabled val="1"/>
        </dgm:presLayoutVars>
      </dgm:prSet>
      <dgm:spPr/>
    </dgm:pt>
    <dgm:pt modelId="{8720E8B6-04D6-4871-93DE-97F6BC73C6BE}" type="pres">
      <dgm:prSet presAssocID="{1C85ED9A-0D31-47C3-8F93-E34C1FC89C56}" presName="rect2" presStyleLbl="fgImgPlace1" presStyleIdx="1" presStyleCnt="2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E083390D-6345-4246-B322-9E157B222BAE}" type="presOf" srcId="{9913BC28-0073-4FC4-997E-931B2276AB5F}" destId="{30F8392D-7552-46EF-9C44-49AD2640EB86}" srcOrd="0" destOrd="9" presId="urn:microsoft.com/office/officeart/2008/layout/PictureStrips"/>
    <dgm:cxn modelId="{D49F300E-308F-4999-94CB-E830B5B2F316}" type="presOf" srcId="{D2993605-D273-4E56-AABA-F60B259E994A}" destId="{C7E33881-82B5-4656-9EBF-F66FE442D67F}" srcOrd="0" destOrd="6" presId="urn:microsoft.com/office/officeart/2008/layout/PictureStrips"/>
    <dgm:cxn modelId="{59789915-AA46-45A0-9024-B55A94267069}" type="presOf" srcId="{C52ED1BB-1728-41D2-BE4E-AEB70EAFF7F5}" destId="{30F8392D-7552-46EF-9C44-49AD2640EB86}" srcOrd="0" destOrd="1" presId="urn:microsoft.com/office/officeart/2008/layout/PictureStrips"/>
    <dgm:cxn modelId="{B6671516-6B3F-4CCC-8B1A-F9100C314E74}" srcId="{7047F475-C91F-496B-9CCD-AB255F480595}" destId="{E29F24BB-BFAD-4EBC-8CE3-B7FE6DEE35E5}" srcOrd="1" destOrd="0" parTransId="{3A311A9C-6C4C-42B8-8E7A-C83D412FA7FB}" sibTransId="{7039E6CE-84CE-465E-A0AE-FB798D0D3D00}"/>
    <dgm:cxn modelId="{1BF89C16-E8B7-4877-8967-3EA3FD096FD4}" srcId="{25EF6237-C43A-42CD-B033-94562B478158}" destId="{1C85ED9A-0D31-47C3-8F93-E34C1FC89C56}" srcOrd="1" destOrd="0" parTransId="{06513CCE-E3C7-44F1-8DA8-04183BAEB09A}" sibTransId="{6569A863-AF96-416D-B06A-D54CA5D021F1}"/>
    <dgm:cxn modelId="{30D55817-596C-4F8C-BFFF-800ED72960C8}" srcId="{7047F475-C91F-496B-9CCD-AB255F480595}" destId="{8CF71929-D02F-478A-AD36-DD73C167E624}" srcOrd="0" destOrd="0" parTransId="{1209B1FF-37E5-4EEF-80D0-EB93DC98A01B}" sibTransId="{39C72F05-4B13-4DD3-97B5-A2CF899A3BD2}"/>
    <dgm:cxn modelId="{9CE51119-3A8E-48F7-B815-692E24F956E1}" type="presOf" srcId="{566CBF1D-3152-4511-9B1E-FAC442A93528}" destId="{30F8392D-7552-46EF-9C44-49AD2640EB86}" srcOrd="0" destOrd="8" presId="urn:microsoft.com/office/officeart/2008/layout/PictureStrips"/>
    <dgm:cxn modelId="{027E6719-E42C-4A86-8042-20B9DC5CE5CB}" srcId="{7047F475-C91F-496B-9CCD-AB255F480595}" destId="{25BD2884-2194-4E97-8FC0-97646C2904EA}" srcOrd="7" destOrd="0" parTransId="{8FEAF718-DFE9-4E1F-8978-9441C3EBBE3D}" sibTransId="{12A22F0E-EC52-4984-B9B0-B838154EA742}"/>
    <dgm:cxn modelId="{F818C71E-5484-4F30-903D-E27D4BD7E365}" type="presOf" srcId="{64D3A4E4-E9AF-403B-82A7-864B03316651}" destId="{30F8392D-7552-46EF-9C44-49AD2640EB86}" srcOrd="0" destOrd="5" presId="urn:microsoft.com/office/officeart/2008/layout/PictureStrips"/>
    <dgm:cxn modelId="{DF73A520-3803-4E76-A8A0-9A9F68756B0A}" srcId="{1C85ED9A-0D31-47C3-8F93-E34C1FC89C56}" destId="{4042C146-247C-42CD-8349-64FCF6272CEE}" srcOrd="1" destOrd="0" parTransId="{F549484C-8779-4EAE-B947-A4D2718446D1}" sibTransId="{B225918A-43B4-4945-BDAB-FD6E61C778DC}"/>
    <dgm:cxn modelId="{DA006929-E887-48ED-B1EC-211AEC345AE2}" srcId="{1C85ED9A-0D31-47C3-8F93-E34C1FC89C56}" destId="{9913BC28-0073-4FC4-997E-931B2276AB5F}" srcOrd="8" destOrd="0" parTransId="{0B01C501-CF76-45BF-A1F1-F0AD43148620}" sibTransId="{2ABB9CD4-467B-448E-8DD8-D122BE45451A}"/>
    <dgm:cxn modelId="{7E7D3035-F109-4062-A895-2384A6363DCB}" type="presOf" srcId="{7F6CD841-5389-4C20-830A-4651E85D6B83}" destId="{30F8392D-7552-46EF-9C44-49AD2640EB86}" srcOrd="0" destOrd="3" presId="urn:microsoft.com/office/officeart/2008/layout/PictureStrips"/>
    <dgm:cxn modelId="{5B24C939-FE8F-4D5F-A7F1-C5B5AB2FA48E}" srcId="{25EF6237-C43A-42CD-B033-94562B478158}" destId="{7047F475-C91F-496B-9CCD-AB255F480595}" srcOrd="0" destOrd="0" parTransId="{8D848AA6-D9E1-4D68-B5BE-3271E60FED65}" sibTransId="{682EBC90-E384-466D-A276-ADFFDD24E7E9}"/>
    <dgm:cxn modelId="{8823485D-6016-4524-92CB-65957DAA24E3}" type="presOf" srcId="{8FADA6BB-5AFF-44CA-BC75-8B558FBDC294}" destId="{30F8392D-7552-46EF-9C44-49AD2640EB86}" srcOrd="0" destOrd="6" presId="urn:microsoft.com/office/officeart/2008/layout/PictureStrips"/>
    <dgm:cxn modelId="{8E240541-17FD-4BE4-839A-4A9A3DD532A4}" type="presOf" srcId="{DB3425A9-8B16-4FF4-9A2F-F398B6848B66}" destId="{C7E33881-82B5-4656-9EBF-F66FE442D67F}" srcOrd="0" destOrd="3" presId="urn:microsoft.com/office/officeart/2008/layout/PictureStrips"/>
    <dgm:cxn modelId="{24A60743-6852-4200-8978-6FF6687DD96B}" srcId="{7047F475-C91F-496B-9CCD-AB255F480595}" destId="{DB3425A9-8B16-4FF4-9A2F-F398B6848B66}" srcOrd="2" destOrd="0" parTransId="{BF97C8A0-740C-4048-B1AC-12B1DCD83AF8}" sibTransId="{B5AED014-1743-40DC-8F82-90C583FE8928}"/>
    <dgm:cxn modelId="{EDC17344-7083-450D-BE1F-37419195BE33}" type="presOf" srcId="{88656ABA-E97F-4A12-B7DC-180705BD4012}" destId="{30F8392D-7552-46EF-9C44-49AD2640EB86}" srcOrd="0" destOrd="4" presId="urn:microsoft.com/office/officeart/2008/layout/PictureStrips"/>
    <dgm:cxn modelId="{8EECBD48-5461-4D7D-9A75-54F315BECF44}" type="presOf" srcId="{CCFFD2D3-E447-4771-965D-C125D0181738}" destId="{C7E33881-82B5-4656-9EBF-F66FE442D67F}" srcOrd="0" destOrd="7" presId="urn:microsoft.com/office/officeart/2008/layout/PictureStrips"/>
    <dgm:cxn modelId="{C58DED68-4AC4-4B36-9F03-04BCB94D2CB4}" srcId="{1C85ED9A-0D31-47C3-8F93-E34C1FC89C56}" destId="{566CBF1D-3152-4511-9B1E-FAC442A93528}" srcOrd="7" destOrd="0" parTransId="{E7044E3B-5CA0-4400-B6A7-0BA0ABC29DFE}" sibTransId="{E49F5AC4-F69B-4DE4-B187-2C27E809A8E8}"/>
    <dgm:cxn modelId="{BFF8DE51-7723-4C87-A008-400D3BB9075C}" type="presOf" srcId="{7047F475-C91F-496B-9CCD-AB255F480595}" destId="{C7E33881-82B5-4656-9EBF-F66FE442D67F}" srcOrd="0" destOrd="0" presId="urn:microsoft.com/office/officeart/2008/layout/PictureStrips"/>
    <dgm:cxn modelId="{0EB5B653-0B7D-410E-9B3B-8EE7E9A6D1C2}" type="presOf" srcId="{1C85ED9A-0D31-47C3-8F93-E34C1FC89C56}" destId="{30F8392D-7552-46EF-9C44-49AD2640EB86}" srcOrd="0" destOrd="0" presId="urn:microsoft.com/office/officeart/2008/layout/PictureStrips"/>
    <dgm:cxn modelId="{7CAB3D79-68F1-412E-81B3-24F8F10843C7}" srcId="{7047F475-C91F-496B-9CCD-AB255F480595}" destId="{CCFFD2D3-E447-4771-965D-C125D0181738}" srcOrd="6" destOrd="0" parTransId="{E74BCBB9-EF91-49DD-98ED-CB64DF300BD2}" sibTransId="{7C7247BB-7C41-4373-9CA0-1BD72DD03864}"/>
    <dgm:cxn modelId="{70824E59-8901-4C96-84FC-2FC715C15469}" type="presOf" srcId="{865FC7BB-F6C2-4682-AE18-C333C976630F}" destId="{C7E33881-82B5-4656-9EBF-F66FE442D67F}" srcOrd="0" destOrd="4" presId="urn:microsoft.com/office/officeart/2008/layout/PictureStrips"/>
    <dgm:cxn modelId="{CB15057D-A259-4454-BEEE-B7FB69B2D6CC}" srcId="{1C85ED9A-0D31-47C3-8F93-E34C1FC89C56}" destId="{8FADA6BB-5AFF-44CA-BC75-8B558FBDC294}" srcOrd="5" destOrd="0" parTransId="{37ECC1C7-67BB-42C5-8530-07902A68145F}" sibTransId="{9A8E0DC1-82A2-444E-8C01-0B656F902804}"/>
    <dgm:cxn modelId="{D2E43485-DB7D-4C7A-9F1B-A70CB3BE0CED}" type="presOf" srcId="{25EF6237-C43A-42CD-B033-94562B478158}" destId="{3AC4189A-E40C-423C-BA1C-7223B883CE48}" srcOrd="0" destOrd="0" presId="urn:microsoft.com/office/officeart/2008/layout/PictureStrips"/>
    <dgm:cxn modelId="{AA4B6886-8739-47B6-8998-2D824EAF2744}" type="presOf" srcId="{4042C146-247C-42CD-8349-64FCF6272CEE}" destId="{30F8392D-7552-46EF-9C44-49AD2640EB86}" srcOrd="0" destOrd="2" presId="urn:microsoft.com/office/officeart/2008/layout/PictureStrips"/>
    <dgm:cxn modelId="{5F20B38E-2BA4-4C48-ACB6-02E65ABB1220}" srcId="{7047F475-C91F-496B-9CCD-AB255F480595}" destId="{C45946A8-869F-45E0-A5A4-9757F8F07A6F}" srcOrd="9" destOrd="0" parTransId="{59EC44FA-0B87-48A8-ABAD-3E086A6C5832}" sibTransId="{BC58C980-21B0-4C5F-A4AD-B857D7A06FDB}"/>
    <dgm:cxn modelId="{72C4DCA0-0285-48FE-941F-90A96A56958A}" srcId="{1C85ED9A-0D31-47C3-8F93-E34C1FC89C56}" destId="{88656ABA-E97F-4A12-B7DC-180705BD4012}" srcOrd="3" destOrd="0" parTransId="{870C750A-AB49-4DF5-BF58-32350534E8CE}" sibTransId="{B3DE9B4B-E6AC-414F-9BCD-597640BEC869}"/>
    <dgm:cxn modelId="{2DAC26A1-5DF6-4954-AB11-6DFA389FF4AD}" srcId="{7047F475-C91F-496B-9CCD-AB255F480595}" destId="{D2993605-D273-4E56-AABA-F60B259E994A}" srcOrd="5" destOrd="0" parTransId="{26C71A4A-0C3F-4806-B15D-21AEADEEEBC5}" sibTransId="{0B083F45-4C53-490B-BA5F-0F4A452F487A}"/>
    <dgm:cxn modelId="{46DA86AB-6848-41D4-9B3A-E76DC360F6A7}" type="presOf" srcId="{25BD2884-2194-4E97-8FC0-97646C2904EA}" destId="{C7E33881-82B5-4656-9EBF-F66FE442D67F}" srcOrd="0" destOrd="8" presId="urn:microsoft.com/office/officeart/2008/layout/PictureStrips"/>
    <dgm:cxn modelId="{A9E997B4-B098-4735-AE0F-6B7EFBD1F19D}" type="presOf" srcId="{F9F4856F-7D98-4193-BA89-1A7CED812475}" destId="{30F8392D-7552-46EF-9C44-49AD2640EB86}" srcOrd="0" destOrd="10" presId="urn:microsoft.com/office/officeart/2008/layout/PictureStrips"/>
    <dgm:cxn modelId="{8D7FD1BD-D651-4472-B502-8B5EC6FB824E}" type="presOf" srcId="{5162E975-5CED-43ED-919C-19CEF2A4E297}" destId="{C7E33881-82B5-4656-9EBF-F66FE442D67F}" srcOrd="0" destOrd="9" presId="urn:microsoft.com/office/officeart/2008/layout/PictureStrips"/>
    <dgm:cxn modelId="{98D4F6BD-C5A8-434D-BAC7-E9BCD5CA87C9}" srcId="{7047F475-C91F-496B-9CCD-AB255F480595}" destId="{865FC7BB-F6C2-4682-AE18-C333C976630F}" srcOrd="3" destOrd="0" parTransId="{60A5C133-4CE3-4513-A073-A7F1BD89B629}" sibTransId="{82CDFC54-3919-4696-8773-94D7F3BC99F0}"/>
    <dgm:cxn modelId="{38276EC7-A2F4-40F0-8CB6-476F52285C3D}" srcId="{1C85ED9A-0D31-47C3-8F93-E34C1FC89C56}" destId="{C52ED1BB-1728-41D2-BE4E-AEB70EAFF7F5}" srcOrd="0" destOrd="0" parTransId="{ED31A27B-4425-4607-A6C9-BDD008DC4F8C}" sibTransId="{BD414A47-23D4-4260-9519-52454182D302}"/>
    <dgm:cxn modelId="{274F9CD3-5AEA-4058-B7C4-62E81123B197}" type="presOf" srcId="{CF7862EB-F5AF-4456-83F9-29DF2E0E6A0E}" destId="{C7E33881-82B5-4656-9EBF-F66FE442D67F}" srcOrd="0" destOrd="5" presId="urn:microsoft.com/office/officeart/2008/layout/PictureStrips"/>
    <dgm:cxn modelId="{0BEE1EDE-6BDA-446D-A757-AD403DB784FD}" srcId="{1C85ED9A-0D31-47C3-8F93-E34C1FC89C56}" destId="{FE128112-1F19-4435-B4C3-171DF49A5DF8}" srcOrd="6" destOrd="0" parTransId="{9E7A63F4-2363-4121-A12B-1AB47F160955}" sibTransId="{0EE7D614-B563-4565-9830-B6C3F48A7435}"/>
    <dgm:cxn modelId="{0FABAEDF-F343-4BDB-9C2A-EFCC4998B946}" srcId="{7047F475-C91F-496B-9CCD-AB255F480595}" destId="{5162E975-5CED-43ED-919C-19CEF2A4E297}" srcOrd="8" destOrd="0" parTransId="{13611745-7EC6-4D48-BEC4-E19421089622}" sibTransId="{1BA62BB1-7DF9-428A-A630-E232B5CDEC90}"/>
    <dgm:cxn modelId="{63BABCDF-9A1B-4E34-9DDC-38979C5AC6DF}" srcId="{7047F475-C91F-496B-9CCD-AB255F480595}" destId="{CF7862EB-F5AF-4456-83F9-29DF2E0E6A0E}" srcOrd="4" destOrd="0" parTransId="{1FA14C66-D895-4E82-86F1-F2204DC451D3}" sibTransId="{F055390A-E31F-4D57-9D8D-88601895294A}"/>
    <dgm:cxn modelId="{0BCF13E0-E329-4515-B065-7D52EFD8AF0C}" srcId="{1C85ED9A-0D31-47C3-8F93-E34C1FC89C56}" destId="{7F6CD841-5389-4C20-830A-4651E85D6B83}" srcOrd="2" destOrd="0" parTransId="{1BCDF1EF-6CA4-4EA2-BFF4-11ABFDA5235C}" sibTransId="{548BAA6B-0F5D-4FBB-B939-D228CD3010F6}"/>
    <dgm:cxn modelId="{7A2324E1-5250-4769-BA99-FB76E77391A1}" type="presOf" srcId="{C45946A8-869F-45E0-A5A4-9757F8F07A6F}" destId="{C7E33881-82B5-4656-9EBF-F66FE442D67F}" srcOrd="0" destOrd="10" presId="urn:microsoft.com/office/officeart/2008/layout/PictureStrips"/>
    <dgm:cxn modelId="{DE384BE8-5F41-42C8-8972-F9858F32255A}" type="presOf" srcId="{E29F24BB-BFAD-4EBC-8CE3-B7FE6DEE35E5}" destId="{C7E33881-82B5-4656-9EBF-F66FE442D67F}" srcOrd="0" destOrd="2" presId="urn:microsoft.com/office/officeart/2008/layout/PictureStrips"/>
    <dgm:cxn modelId="{42BD25EA-DD5B-4FD1-9C58-E4DB326F8798}" type="presOf" srcId="{8CF71929-D02F-478A-AD36-DD73C167E624}" destId="{C7E33881-82B5-4656-9EBF-F66FE442D67F}" srcOrd="0" destOrd="1" presId="urn:microsoft.com/office/officeart/2008/layout/PictureStrips"/>
    <dgm:cxn modelId="{0243F1F0-917B-4454-8DA0-2C6EB4FADABA}" srcId="{1C85ED9A-0D31-47C3-8F93-E34C1FC89C56}" destId="{64D3A4E4-E9AF-403B-82A7-864B03316651}" srcOrd="4" destOrd="0" parTransId="{6B651AE2-BC84-4D71-96DC-0254AB86CFB3}" sibTransId="{74FB59B5-D6F9-494D-BB13-809A2E1A3564}"/>
    <dgm:cxn modelId="{587617F9-41F9-4D90-A779-E9E782554177}" srcId="{1C85ED9A-0D31-47C3-8F93-E34C1FC89C56}" destId="{F9F4856F-7D98-4193-BA89-1A7CED812475}" srcOrd="9" destOrd="0" parTransId="{0DBF2A9F-FF61-4319-9EE3-B77665F2CFF0}" sibTransId="{0D9B5C0D-C4C6-402E-9D60-F6FA57E7C4F1}"/>
    <dgm:cxn modelId="{18D7FEF9-642E-4C08-8874-95B45523E84D}" type="presOf" srcId="{FE128112-1F19-4435-B4C3-171DF49A5DF8}" destId="{30F8392D-7552-46EF-9C44-49AD2640EB86}" srcOrd="0" destOrd="7" presId="urn:microsoft.com/office/officeart/2008/layout/PictureStrips"/>
    <dgm:cxn modelId="{D6340D23-682D-43E7-AC06-2C628AAA940C}" type="presParOf" srcId="{3AC4189A-E40C-423C-BA1C-7223B883CE48}" destId="{C56C5FD9-0D26-4D1A-8C55-4E0BCC503C32}" srcOrd="0" destOrd="0" presId="urn:microsoft.com/office/officeart/2008/layout/PictureStrips"/>
    <dgm:cxn modelId="{6A8BCD8E-58C7-4AF5-9B87-72A5A11F2693}" type="presParOf" srcId="{C56C5FD9-0D26-4D1A-8C55-4E0BCC503C32}" destId="{C7E33881-82B5-4656-9EBF-F66FE442D67F}" srcOrd="0" destOrd="0" presId="urn:microsoft.com/office/officeart/2008/layout/PictureStrips"/>
    <dgm:cxn modelId="{E3ACEE84-6983-4965-895C-4BA5EDD17A76}" type="presParOf" srcId="{C56C5FD9-0D26-4D1A-8C55-4E0BCC503C32}" destId="{69B08803-C688-4C4A-98B5-54D030130E91}" srcOrd="1" destOrd="0" presId="urn:microsoft.com/office/officeart/2008/layout/PictureStrips"/>
    <dgm:cxn modelId="{9EFE4D9C-E8C0-4C90-BC44-1D40D2CFF48B}" type="presParOf" srcId="{3AC4189A-E40C-423C-BA1C-7223B883CE48}" destId="{3AF20117-6DC4-48DC-A8C5-FDB0C14E944B}" srcOrd="1" destOrd="0" presId="urn:microsoft.com/office/officeart/2008/layout/PictureStrips"/>
    <dgm:cxn modelId="{6869E9A8-C453-4909-8FE7-05559DC47DFB}" type="presParOf" srcId="{3AC4189A-E40C-423C-BA1C-7223B883CE48}" destId="{1D9DFEE4-0FBC-4040-8360-D1F0B52506FE}" srcOrd="2" destOrd="0" presId="urn:microsoft.com/office/officeart/2008/layout/PictureStrips"/>
    <dgm:cxn modelId="{57D7FF43-6AF8-47EC-9237-21F852159AD1}" type="presParOf" srcId="{1D9DFEE4-0FBC-4040-8360-D1F0B52506FE}" destId="{30F8392D-7552-46EF-9C44-49AD2640EB86}" srcOrd="0" destOrd="0" presId="urn:microsoft.com/office/officeart/2008/layout/PictureStrips"/>
    <dgm:cxn modelId="{E0E7121A-9B7F-4870-8CCC-B10380B3A74F}" type="presParOf" srcId="{1D9DFEE4-0FBC-4040-8360-D1F0B52506FE}" destId="{8720E8B6-04D6-4871-93DE-97F6BC73C6B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406DD0-BF16-4677-BA09-FF50297142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D5F23C78-39CB-49D0-8FEC-91D884D09A9C}">
      <dgm:prSet phldrT="[Tekst]" custT="1"/>
      <dgm:spPr/>
      <dgm:t>
        <a:bodyPr/>
        <a:lstStyle/>
        <a:p>
          <a:r>
            <a:rPr lang="pl-PL" sz="1600"/>
            <a:t>65% dzieci, które rozpoczęły edukację będzie wykonywało zupełnie </a:t>
          </a:r>
          <a:r>
            <a:rPr lang="pl-PL" sz="1600" b="1"/>
            <a:t>nowy rodzaj pracy</a:t>
          </a:r>
          <a:endParaRPr lang="pl-PL" sz="1600" b="1" dirty="0"/>
        </a:p>
      </dgm:t>
    </dgm:pt>
    <dgm:pt modelId="{EC57B609-29B3-4D19-871B-43871C994EAF}" type="parTrans" cxnId="{94848A29-0D3D-4718-9D0C-7129CC10ECBB}">
      <dgm:prSet/>
      <dgm:spPr/>
      <dgm:t>
        <a:bodyPr/>
        <a:lstStyle/>
        <a:p>
          <a:endParaRPr lang="pl-PL"/>
        </a:p>
      </dgm:t>
    </dgm:pt>
    <dgm:pt modelId="{6D419556-E822-4C68-B271-D553133684D3}" type="sibTrans" cxnId="{94848A29-0D3D-4718-9D0C-7129CC10ECBB}">
      <dgm:prSet/>
      <dgm:spPr/>
      <dgm:t>
        <a:bodyPr/>
        <a:lstStyle/>
        <a:p>
          <a:endParaRPr lang="pl-PL"/>
        </a:p>
      </dgm:t>
    </dgm:pt>
    <dgm:pt modelId="{A43C9FC3-4BCB-4FE4-876C-25A3BBF9E592}">
      <dgm:prSet phldrT="[Tekst]" custT="1"/>
      <dgm:spPr/>
      <dgm:t>
        <a:bodyPr/>
        <a:lstStyle/>
        <a:p>
          <a:r>
            <a:rPr lang="pl-PL" sz="1600" dirty="0"/>
            <a:t>Od 2020 roku więcej niż jedna trzecia zawodów będzie składać się z zestawu umiejętności, które obecnie są uważane za </a:t>
          </a:r>
          <a:r>
            <a:rPr lang="pl-PL" sz="1600" b="1" dirty="0"/>
            <a:t>nieistotne</a:t>
          </a:r>
          <a:r>
            <a:rPr lang="pl-PL" sz="1600" dirty="0"/>
            <a:t> lub/i </a:t>
          </a:r>
          <a:r>
            <a:rPr lang="pl-PL" sz="1600" b="1" dirty="0"/>
            <a:t>mało znane</a:t>
          </a:r>
          <a:r>
            <a:rPr lang="pl-PL" sz="1600" dirty="0"/>
            <a:t>.</a:t>
          </a:r>
        </a:p>
      </dgm:t>
    </dgm:pt>
    <dgm:pt modelId="{20017B44-44E2-42CF-8476-D03AC4B829EC}" type="parTrans" cxnId="{70D94ED3-ED84-4A94-A3A9-8C98C032235D}">
      <dgm:prSet/>
      <dgm:spPr/>
      <dgm:t>
        <a:bodyPr/>
        <a:lstStyle/>
        <a:p>
          <a:endParaRPr lang="pl-PL"/>
        </a:p>
      </dgm:t>
    </dgm:pt>
    <dgm:pt modelId="{B6783F72-348C-456B-94C7-7236E4CB8B03}" type="sibTrans" cxnId="{70D94ED3-ED84-4A94-A3A9-8C98C032235D}">
      <dgm:prSet/>
      <dgm:spPr/>
      <dgm:t>
        <a:bodyPr/>
        <a:lstStyle/>
        <a:p>
          <a:endParaRPr lang="pl-PL"/>
        </a:p>
      </dgm:t>
    </dgm:pt>
    <dgm:pt modelId="{B64482BF-6D97-4110-A560-93122FAD89B8}">
      <dgm:prSet phldrT="[Tekst]" custT="1"/>
      <dgm:spPr/>
      <dgm:t>
        <a:bodyPr/>
        <a:lstStyle/>
        <a:p>
          <a:r>
            <a:rPr lang="pl-PL" sz="1600"/>
            <a:t>Zmiana zestawu umiejętności </a:t>
          </a:r>
          <a:r>
            <a:rPr lang="pl-PL" sz="1600">
              <a:sym typeface="Wingdings 3"/>
            </a:rPr>
            <a:t> </a:t>
          </a:r>
          <a:r>
            <a:rPr lang="pl-PL" sz="1600"/>
            <a:t>zmiana rdzenia umiejętności w zawodach i skrócenie okresu ich trwałości</a:t>
          </a:r>
          <a:endParaRPr lang="pl-PL" sz="1600" dirty="0"/>
        </a:p>
      </dgm:t>
    </dgm:pt>
    <dgm:pt modelId="{8E1EC829-438F-4793-85DE-63E9609FC643}" type="parTrans" cxnId="{0CC4442D-BB26-45DF-9E04-2942A858EDFC}">
      <dgm:prSet/>
      <dgm:spPr/>
      <dgm:t>
        <a:bodyPr/>
        <a:lstStyle/>
        <a:p>
          <a:endParaRPr lang="pl-PL"/>
        </a:p>
      </dgm:t>
    </dgm:pt>
    <dgm:pt modelId="{4D6D5EDE-215C-42BE-8658-B22128248466}" type="sibTrans" cxnId="{0CC4442D-BB26-45DF-9E04-2942A858EDFC}">
      <dgm:prSet/>
      <dgm:spPr/>
      <dgm:t>
        <a:bodyPr/>
        <a:lstStyle/>
        <a:p>
          <a:endParaRPr lang="pl-PL"/>
        </a:p>
      </dgm:t>
    </dgm:pt>
    <dgm:pt modelId="{2C75FC2E-E765-437F-9FCB-54BF82AE02B4}" type="pres">
      <dgm:prSet presAssocID="{A3406DD0-BF16-4677-BA09-FF502971426B}" presName="linear" presStyleCnt="0">
        <dgm:presLayoutVars>
          <dgm:dir/>
          <dgm:animLvl val="lvl"/>
          <dgm:resizeHandles val="exact"/>
        </dgm:presLayoutVars>
      </dgm:prSet>
      <dgm:spPr/>
    </dgm:pt>
    <dgm:pt modelId="{E08A31CC-4317-4EAC-852E-CAE75E061456}" type="pres">
      <dgm:prSet presAssocID="{D5F23C78-39CB-49D0-8FEC-91D884D09A9C}" presName="parentLin" presStyleCnt="0"/>
      <dgm:spPr/>
    </dgm:pt>
    <dgm:pt modelId="{20D58C5A-66AD-4370-B6D1-2FE4B80B522A}" type="pres">
      <dgm:prSet presAssocID="{D5F23C78-39CB-49D0-8FEC-91D884D09A9C}" presName="parentLeftMargin" presStyleLbl="node1" presStyleIdx="0" presStyleCnt="3"/>
      <dgm:spPr/>
    </dgm:pt>
    <dgm:pt modelId="{535FAC7E-A56E-4A8A-98A5-E7524A8EC3B7}" type="pres">
      <dgm:prSet presAssocID="{D5F23C78-39CB-49D0-8FEC-91D884D09A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E11FC0-C64F-4D03-86EB-20C88946C145}" type="pres">
      <dgm:prSet presAssocID="{D5F23C78-39CB-49D0-8FEC-91D884D09A9C}" presName="negativeSpace" presStyleCnt="0"/>
      <dgm:spPr/>
    </dgm:pt>
    <dgm:pt modelId="{3FE61CB5-D808-433C-A673-697A85286672}" type="pres">
      <dgm:prSet presAssocID="{D5F23C78-39CB-49D0-8FEC-91D884D09A9C}" presName="childText" presStyleLbl="conFgAcc1" presStyleIdx="0" presStyleCnt="3">
        <dgm:presLayoutVars>
          <dgm:bulletEnabled val="1"/>
        </dgm:presLayoutVars>
      </dgm:prSet>
      <dgm:spPr/>
    </dgm:pt>
    <dgm:pt modelId="{B7F79E37-D20B-43FB-A1BF-27661A986852}" type="pres">
      <dgm:prSet presAssocID="{6D419556-E822-4C68-B271-D553133684D3}" presName="spaceBetweenRectangles" presStyleCnt="0"/>
      <dgm:spPr/>
    </dgm:pt>
    <dgm:pt modelId="{05A7304D-EEF7-4F6A-9CE7-0FADCCD22084}" type="pres">
      <dgm:prSet presAssocID="{A43C9FC3-4BCB-4FE4-876C-25A3BBF9E592}" presName="parentLin" presStyleCnt="0"/>
      <dgm:spPr/>
    </dgm:pt>
    <dgm:pt modelId="{EB3EBFA0-B97E-4ECE-87DA-802D6C3D913F}" type="pres">
      <dgm:prSet presAssocID="{A43C9FC3-4BCB-4FE4-876C-25A3BBF9E592}" presName="parentLeftMargin" presStyleLbl="node1" presStyleIdx="0" presStyleCnt="3"/>
      <dgm:spPr/>
    </dgm:pt>
    <dgm:pt modelId="{0D0FEFC6-2F99-471B-BD99-2FBE199F89E2}" type="pres">
      <dgm:prSet presAssocID="{A43C9FC3-4BCB-4FE4-876C-25A3BBF9E5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A1CFEC-FBB6-4EFC-9BE8-FEC75F3772B6}" type="pres">
      <dgm:prSet presAssocID="{A43C9FC3-4BCB-4FE4-876C-25A3BBF9E592}" presName="negativeSpace" presStyleCnt="0"/>
      <dgm:spPr/>
    </dgm:pt>
    <dgm:pt modelId="{65BD5B13-6F7D-4903-9144-0F064FCDA2A7}" type="pres">
      <dgm:prSet presAssocID="{A43C9FC3-4BCB-4FE4-876C-25A3BBF9E592}" presName="childText" presStyleLbl="conFgAcc1" presStyleIdx="1" presStyleCnt="3">
        <dgm:presLayoutVars>
          <dgm:bulletEnabled val="1"/>
        </dgm:presLayoutVars>
      </dgm:prSet>
      <dgm:spPr/>
    </dgm:pt>
    <dgm:pt modelId="{4351CB87-024F-420D-9462-FFEBF15BFCC6}" type="pres">
      <dgm:prSet presAssocID="{B6783F72-348C-456B-94C7-7236E4CB8B03}" presName="spaceBetweenRectangles" presStyleCnt="0"/>
      <dgm:spPr/>
    </dgm:pt>
    <dgm:pt modelId="{FAEE6FFA-DBF8-4AF5-8099-C15058EAF9CB}" type="pres">
      <dgm:prSet presAssocID="{B64482BF-6D97-4110-A560-93122FAD89B8}" presName="parentLin" presStyleCnt="0"/>
      <dgm:spPr/>
    </dgm:pt>
    <dgm:pt modelId="{9990D1DE-C927-4FD0-8B7A-09A9338BCE5C}" type="pres">
      <dgm:prSet presAssocID="{B64482BF-6D97-4110-A560-93122FAD89B8}" presName="parentLeftMargin" presStyleLbl="node1" presStyleIdx="1" presStyleCnt="3"/>
      <dgm:spPr/>
    </dgm:pt>
    <dgm:pt modelId="{BF1274F1-F1BC-4273-9ACC-81D198073A90}" type="pres">
      <dgm:prSet presAssocID="{B64482BF-6D97-4110-A560-93122FAD89B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053BB8E-41AA-480B-AF1E-828AD59A5799}" type="pres">
      <dgm:prSet presAssocID="{B64482BF-6D97-4110-A560-93122FAD89B8}" presName="negativeSpace" presStyleCnt="0"/>
      <dgm:spPr/>
    </dgm:pt>
    <dgm:pt modelId="{B175CF5A-3F2A-4C02-A048-518BC0EEB7C6}" type="pres">
      <dgm:prSet presAssocID="{B64482BF-6D97-4110-A560-93122FAD89B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4E2610-D921-4C17-825A-B52D646C5BC5}" type="presOf" srcId="{D5F23C78-39CB-49D0-8FEC-91D884D09A9C}" destId="{535FAC7E-A56E-4A8A-98A5-E7524A8EC3B7}" srcOrd="1" destOrd="0" presId="urn:microsoft.com/office/officeart/2005/8/layout/list1"/>
    <dgm:cxn modelId="{94848A29-0D3D-4718-9D0C-7129CC10ECBB}" srcId="{A3406DD0-BF16-4677-BA09-FF502971426B}" destId="{D5F23C78-39CB-49D0-8FEC-91D884D09A9C}" srcOrd="0" destOrd="0" parTransId="{EC57B609-29B3-4D19-871B-43871C994EAF}" sibTransId="{6D419556-E822-4C68-B271-D553133684D3}"/>
    <dgm:cxn modelId="{0CC4442D-BB26-45DF-9E04-2942A858EDFC}" srcId="{A3406DD0-BF16-4677-BA09-FF502971426B}" destId="{B64482BF-6D97-4110-A560-93122FAD89B8}" srcOrd="2" destOrd="0" parTransId="{8E1EC829-438F-4793-85DE-63E9609FC643}" sibTransId="{4D6D5EDE-215C-42BE-8658-B22128248466}"/>
    <dgm:cxn modelId="{D6166D33-9C12-4DAD-B91E-54FA052B89C5}" type="presOf" srcId="{B64482BF-6D97-4110-A560-93122FAD89B8}" destId="{9990D1DE-C927-4FD0-8B7A-09A9338BCE5C}" srcOrd="0" destOrd="0" presId="urn:microsoft.com/office/officeart/2005/8/layout/list1"/>
    <dgm:cxn modelId="{9222889B-621D-44E8-A83D-6F9583BA661D}" type="presOf" srcId="{B64482BF-6D97-4110-A560-93122FAD89B8}" destId="{BF1274F1-F1BC-4273-9ACC-81D198073A90}" srcOrd="1" destOrd="0" presId="urn:microsoft.com/office/officeart/2005/8/layout/list1"/>
    <dgm:cxn modelId="{108EB9B5-D5B3-48FF-A864-FB0C12617E97}" type="presOf" srcId="{A43C9FC3-4BCB-4FE4-876C-25A3BBF9E592}" destId="{0D0FEFC6-2F99-471B-BD99-2FBE199F89E2}" srcOrd="1" destOrd="0" presId="urn:microsoft.com/office/officeart/2005/8/layout/list1"/>
    <dgm:cxn modelId="{5F8D1BB6-82E6-4A53-89A3-284FDA345955}" type="presOf" srcId="{D5F23C78-39CB-49D0-8FEC-91D884D09A9C}" destId="{20D58C5A-66AD-4370-B6D1-2FE4B80B522A}" srcOrd="0" destOrd="0" presId="urn:microsoft.com/office/officeart/2005/8/layout/list1"/>
    <dgm:cxn modelId="{933ADCD1-CC87-41A1-B473-852862A96D9A}" type="presOf" srcId="{A3406DD0-BF16-4677-BA09-FF502971426B}" destId="{2C75FC2E-E765-437F-9FCB-54BF82AE02B4}" srcOrd="0" destOrd="0" presId="urn:microsoft.com/office/officeart/2005/8/layout/list1"/>
    <dgm:cxn modelId="{70D94ED3-ED84-4A94-A3A9-8C98C032235D}" srcId="{A3406DD0-BF16-4677-BA09-FF502971426B}" destId="{A43C9FC3-4BCB-4FE4-876C-25A3BBF9E592}" srcOrd="1" destOrd="0" parTransId="{20017B44-44E2-42CF-8476-D03AC4B829EC}" sibTransId="{B6783F72-348C-456B-94C7-7236E4CB8B03}"/>
    <dgm:cxn modelId="{71DFC0D3-A8F3-4A80-8A6D-DEC323AC42B3}" type="presOf" srcId="{A43C9FC3-4BCB-4FE4-876C-25A3BBF9E592}" destId="{EB3EBFA0-B97E-4ECE-87DA-802D6C3D913F}" srcOrd="0" destOrd="0" presId="urn:microsoft.com/office/officeart/2005/8/layout/list1"/>
    <dgm:cxn modelId="{AB2691A1-8830-42D2-9290-DF32910F140D}" type="presParOf" srcId="{2C75FC2E-E765-437F-9FCB-54BF82AE02B4}" destId="{E08A31CC-4317-4EAC-852E-CAE75E061456}" srcOrd="0" destOrd="0" presId="urn:microsoft.com/office/officeart/2005/8/layout/list1"/>
    <dgm:cxn modelId="{5FD66929-C39A-411E-AA94-8EC99DC2C668}" type="presParOf" srcId="{E08A31CC-4317-4EAC-852E-CAE75E061456}" destId="{20D58C5A-66AD-4370-B6D1-2FE4B80B522A}" srcOrd="0" destOrd="0" presId="urn:microsoft.com/office/officeart/2005/8/layout/list1"/>
    <dgm:cxn modelId="{4E42ED81-58A5-4BB0-8B1E-2B1D30BDECB8}" type="presParOf" srcId="{E08A31CC-4317-4EAC-852E-CAE75E061456}" destId="{535FAC7E-A56E-4A8A-98A5-E7524A8EC3B7}" srcOrd="1" destOrd="0" presId="urn:microsoft.com/office/officeart/2005/8/layout/list1"/>
    <dgm:cxn modelId="{491A7419-F363-485B-82A2-EA0A21B302E9}" type="presParOf" srcId="{2C75FC2E-E765-437F-9FCB-54BF82AE02B4}" destId="{68E11FC0-C64F-4D03-86EB-20C88946C145}" srcOrd="1" destOrd="0" presId="urn:microsoft.com/office/officeart/2005/8/layout/list1"/>
    <dgm:cxn modelId="{9A84BE46-2980-4596-AECF-FD376D2D008F}" type="presParOf" srcId="{2C75FC2E-E765-437F-9FCB-54BF82AE02B4}" destId="{3FE61CB5-D808-433C-A673-697A85286672}" srcOrd="2" destOrd="0" presId="urn:microsoft.com/office/officeart/2005/8/layout/list1"/>
    <dgm:cxn modelId="{2EDAC820-8592-44E2-8145-8BDC7652ABF1}" type="presParOf" srcId="{2C75FC2E-E765-437F-9FCB-54BF82AE02B4}" destId="{B7F79E37-D20B-43FB-A1BF-27661A986852}" srcOrd="3" destOrd="0" presId="urn:microsoft.com/office/officeart/2005/8/layout/list1"/>
    <dgm:cxn modelId="{AD75A0C9-0402-43B1-9AD4-6BA9809C9895}" type="presParOf" srcId="{2C75FC2E-E765-437F-9FCB-54BF82AE02B4}" destId="{05A7304D-EEF7-4F6A-9CE7-0FADCCD22084}" srcOrd="4" destOrd="0" presId="urn:microsoft.com/office/officeart/2005/8/layout/list1"/>
    <dgm:cxn modelId="{FACD0A42-5567-4300-B3A7-6A10DA245F48}" type="presParOf" srcId="{05A7304D-EEF7-4F6A-9CE7-0FADCCD22084}" destId="{EB3EBFA0-B97E-4ECE-87DA-802D6C3D913F}" srcOrd="0" destOrd="0" presId="urn:microsoft.com/office/officeart/2005/8/layout/list1"/>
    <dgm:cxn modelId="{D79001C7-3411-4758-899D-8D62747EB477}" type="presParOf" srcId="{05A7304D-EEF7-4F6A-9CE7-0FADCCD22084}" destId="{0D0FEFC6-2F99-471B-BD99-2FBE199F89E2}" srcOrd="1" destOrd="0" presId="urn:microsoft.com/office/officeart/2005/8/layout/list1"/>
    <dgm:cxn modelId="{61229566-C745-490E-8457-F66A774F8018}" type="presParOf" srcId="{2C75FC2E-E765-437F-9FCB-54BF82AE02B4}" destId="{FBA1CFEC-FBB6-4EFC-9BE8-FEC75F3772B6}" srcOrd="5" destOrd="0" presId="urn:microsoft.com/office/officeart/2005/8/layout/list1"/>
    <dgm:cxn modelId="{04EF9BCC-2E32-4904-B81E-B03E0FC0E364}" type="presParOf" srcId="{2C75FC2E-E765-437F-9FCB-54BF82AE02B4}" destId="{65BD5B13-6F7D-4903-9144-0F064FCDA2A7}" srcOrd="6" destOrd="0" presId="urn:microsoft.com/office/officeart/2005/8/layout/list1"/>
    <dgm:cxn modelId="{E92EAEEF-5831-4B95-AC3F-B2467D154397}" type="presParOf" srcId="{2C75FC2E-E765-437F-9FCB-54BF82AE02B4}" destId="{4351CB87-024F-420D-9462-FFEBF15BFCC6}" srcOrd="7" destOrd="0" presId="urn:microsoft.com/office/officeart/2005/8/layout/list1"/>
    <dgm:cxn modelId="{8C794292-6B80-4026-94EA-0CDAD0762BF4}" type="presParOf" srcId="{2C75FC2E-E765-437F-9FCB-54BF82AE02B4}" destId="{FAEE6FFA-DBF8-4AF5-8099-C15058EAF9CB}" srcOrd="8" destOrd="0" presId="urn:microsoft.com/office/officeart/2005/8/layout/list1"/>
    <dgm:cxn modelId="{B15C6D8C-3EA8-485F-98C8-10150B0F5525}" type="presParOf" srcId="{FAEE6FFA-DBF8-4AF5-8099-C15058EAF9CB}" destId="{9990D1DE-C927-4FD0-8B7A-09A9338BCE5C}" srcOrd="0" destOrd="0" presId="urn:microsoft.com/office/officeart/2005/8/layout/list1"/>
    <dgm:cxn modelId="{939C7A69-F738-431B-BB75-41D05C965B04}" type="presParOf" srcId="{FAEE6FFA-DBF8-4AF5-8099-C15058EAF9CB}" destId="{BF1274F1-F1BC-4273-9ACC-81D198073A90}" srcOrd="1" destOrd="0" presId="urn:microsoft.com/office/officeart/2005/8/layout/list1"/>
    <dgm:cxn modelId="{3728D4BF-C617-4F68-A2AD-CF8EE1C4E08A}" type="presParOf" srcId="{2C75FC2E-E765-437F-9FCB-54BF82AE02B4}" destId="{7053BB8E-41AA-480B-AF1E-828AD59A5799}" srcOrd="9" destOrd="0" presId="urn:microsoft.com/office/officeart/2005/8/layout/list1"/>
    <dgm:cxn modelId="{2E56B8F3-7645-422E-9505-9E41E301B56B}" type="presParOf" srcId="{2C75FC2E-E765-437F-9FCB-54BF82AE02B4}" destId="{B175CF5A-3F2A-4C02-A048-518BC0EEB7C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06DD0-BF16-4677-BA09-FF50297142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D5F23C78-39CB-49D0-8FEC-91D884D09A9C}">
      <dgm:prSet phldrT="[Tekst]" custT="1"/>
      <dgm:spPr/>
      <dgm:t>
        <a:bodyPr/>
        <a:lstStyle/>
        <a:p>
          <a:r>
            <a:rPr lang="pl-PL" sz="1800"/>
            <a:t>Firmy nie mogą już być biernymi odbiorcami gotowego kapitału ludzkiego.</a:t>
          </a:r>
          <a:endParaRPr lang="pl-PL" sz="1800" b="1" dirty="0"/>
        </a:p>
      </dgm:t>
    </dgm:pt>
    <dgm:pt modelId="{EC57B609-29B3-4D19-871B-43871C994EAF}" type="parTrans" cxnId="{94848A29-0D3D-4718-9D0C-7129CC10ECBB}">
      <dgm:prSet/>
      <dgm:spPr/>
      <dgm:t>
        <a:bodyPr/>
        <a:lstStyle/>
        <a:p>
          <a:endParaRPr lang="pl-PL"/>
        </a:p>
      </dgm:t>
    </dgm:pt>
    <dgm:pt modelId="{6D419556-E822-4C68-B271-D553133684D3}" type="sibTrans" cxnId="{94848A29-0D3D-4718-9D0C-7129CC10ECBB}">
      <dgm:prSet/>
      <dgm:spPr/>
      <dgm:t>
        <a:bodyPr/>
        <a:lstStyle/>
        <a:p>
          <a:endParaRPr lang="pl-PL"/>
        </a:p>
      </dgm:t>
    </dgm:pt>
    <dgm:pt modelId="{A43C9FC3-4BCB-4FE4-876C-25A3BBF9E592}">
      <dgm:prSet phldrT="[Tekst]" custT="1"/>
      <dgm:spPr/>
      <dgm:t>
        <a:bodyPr/>
        <a:lstStyle/>
        <a:p>
          <a:r>
            <a:rPr lang="pl-PL" sz="1800"/>
            <a:t>Nauka umiejętności może być skuteczna, jeśli opiera się na modelach zgodnych z przyszłymi oczekiwaniami pracodawców.</a:t>
          </a:r>
          <a:endParaRPr lang="pl-PL" sz="1800" dirty="0"/>
        </a:p>
      </dgm:t>
    </dgm:pt>
    <dgm:pt modelId="{20017B44-44E2-42CF-8476-D03AC4B829EC}" type="parTrans" cxnId="{70D94ED3-ED84-4A94-A3A9-8C98C032235D}">
      <dgm:prSet/>
      <dgm:spPr/>
      <dgm:t>
        <a:bodyPr/>
        <a:lstStyle/>
        <a:p>
          <a:endParaRPr lang="pl-PL"/>
        </a:p>
      </dgm:t>
    </dgm:pt>
    <dgm:pt modelId="{B6783F72-348C-456B-94C7-7236E4CB8B03}" type="sibTrans" cxnId="{70D94ED3-ED84-4A94-A3A9-8C98C032235D}">
      <dgm:prSet/>
      <dgm:spPr/>
      <dgm:t>
        <a:bodyPr/>
        <a:lstStyle/>
        <a:p>
          <a:endParaRPr lang="pl-PL"/>
        </a:p>
      </dgm:t>
    </dgm:pt>
    <dgm:pt modelId="{2C75FC2E-E765-437F-9FCB-54BF82AE02B4}" type="pres">
      <dgm:prSet presAssocID="{A3406DD0-BF16-4677-BA09-FF502971426B}" presName="linear" presStyleCnt="0">
        <dgm:presLayoutVars>
          <dgm:dir/>
          <dgm:animLvl val="lvl"/>
          <dgm:resizeHandles val="exact"/>
        </dgm:presLayoutVars>
      </dgm:prSet>
      <dgm:spPr/>
    </dgm:pt>
    <dgm:pt modelId="{E08A31CC-4317-4EAC-852E-CAE75E061456}" type="pres">
      <dgm:prSet presAssocID="{D5F23C78-39CB-49D0-8FEC-91D884D09A9C}" presName="parentLin" presStyleCnt="0"/>
      <dgm:spPr/>
    </dgm:pt>
    <dgm:pt modelId="{20D58C5A-66AD-4370-B6D1-2FE4B80B522A}" type="pres">
      <dgm:prSet presAssocID="{D5F23C78-39CB-49D0-8FEC-91D884D09A9C}" presName="parentLeftMargin" presStyleLbl="node1" presStyleIdx="0" presStyleCnt="2"/>
      <dgm:spPr/>
    </dgm:pt>
    <dgm:pt modelId="{535FAC7E-A56E-4A8A-98A5-E7524A8EC3B7}" type="pres">
      <dgm:prSet presAssocID="{D5F23C78-39CB-49D0-8FEC-91D884D09A9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E11FC0-C64F-4D03-86EB-20C88946C145}" type="pres">
      <dgm:prSet presAssocID="{D5F23C78-39CB-49D0-8FEC-91D884D09A9C}" presName="negativeSpace" presStyleCnt="0"/>
      <dgm:spPr/>
    </dgm:pt>
    <dgm:pt modelId="{3FE61CB5-D808-433C-A673-697A85286672}" type="pres">
      <dgm:prSet presAssocID="{D5F23C78-39CB-49D0-8FEC-91D884D09A9C}" presName="childText" presStyleLbl="conFgAcc1" presStyleIdx="0" presStyleCnt="2">
        <dgm:presLayoutVars>
          <dgm:bulletEnabled val="1"/>
        </dgm:presLayoutVars>
      </dgm:prSet>
      <dgm:spPr/>
    </dgm:pt>
    <dgm:pt modelId="{B7F79E37-D20B-43FB-A1BF-27661A986852}" type="pres">
      <dgm:prSet presAssocID="{6D419556-E822-4C68-B271-D553133684D3}" presName="spaceBetweenRectangles" presStyleCnt="0"/>
      <dgm:spPr/>
    </dgm:pt>
    <dgm:pt modelId="{05A7304D-EEF7-4F6A-9CE7-0FADCCD22084}" type="pres">
      <dgm:prSet presAssocID="{A43C9FC3-4BCB-4FE4-876C-25A3BBF9E592}" presName="parentLin" presStyleCnt="0"/>
      <dgm:spPr/>
    </dgm:pt>
    <dgm:pt modelId="{EB3EBFA0-B97E-4ECE-87DA-802D6C3D913F}" type="pres">
      <dgm:prSet presAssocID="{A43C9FC3-4BCB-4FE4-876C-25A3BBF9E592}" presName="parentLeftMargin" presStyleLbl="node1" presStyleIdx="0" presStyleCnt="2"/>
      <dgm:spPr/>
    </dgm:pt>
    <dgm:pt modelId="{0D0FEFC6-2F99-471B-BD99-2FBE199F89E2}" type="pres">
      <dgm:prSet presAssocID="{A43C9FC3-4BCB-4FE4-876C-25A3BBF9E59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BA1CFEC-FBB6-4EFC-9BE8-FEC75F3772B6}" type="pres">
      <dgm:prSet presAssocID="{A43C9FC3-4BCB-4FE4-876C-25A3BBF9E592}" presName="negativeSpace" presStyleCnt="0"/>
      <dgm:spPr/>
    </dgm:pt>
    <dgm:pt modelId="{65BD5B13-6F7D-4903-9144-0F064FCDA2A7}" type="pres">
      <dgm:prSet presAssocID="{A43C9FC3-4BCB-4FE4-876C-25A3BBF9E59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4848A29-0D3D-4718-9D0C-7129CC10ECBB}" srcId="{A3406DD0-BF16-4677-BA09-FF502971426B}" destId="{D5F23C78-39CB-49D0-8FEC-91D884D09A9C}" srcOrd="0" destOrd="0" parTransId="{EC57B609-29B3-4D19-871B-43871C994EAF}" sibTransId="{6D419556-E822-4C68-B271-D553133684D3}"/>
    <dgm:cxn modelId="{BC7A9430-1AD1-4057-B7B5-B757325339AE}" type="presOf" srcId="{D5F23C78-39CB-49D0-8FEC-91D884D09A9C}" destId="{20D58C5A-66AD-4370-B6D1-2FE4B80B522A}" srcOrd="0" destOrd="0" presId="urn:microsoft.com/office/officeart/2005/8/layout/list1"/>
    <dgm:cxn modelId="{1AC9BB30-9DD6-4AF4-BBCC-7A7C80A30333}" type="presOf" srcId="{D5F23C78-39CB-49D0-8FEC-91D884D09A9C}" destId="{535FAC7E-A56E-4A8A-98A5-E7524A8EC3B7}" srcOrd="1" destOrd="0" presId="urn:microsoft.com/office/officeart/2005/8/layout/list1"/>
    <dgm:cxn modelId="{8A011C57-ABC0-4E64-A06E-53AD70B10289}" type="presOf" srcId="{A43C9FC3-4BCB-4FE4-876C-25A3BBF9E592}" destId="{0D0FEFC6-2F99-471B-BD99-2FBE199F89E2}" srcOrd="1" destOrd="0" presId="urn:microsoft.com/office/officeart/2005/8/layout/list1"/>
    <dgm:cxn modelId="{14D88ACB-F879-4B6E-8C8F-BA305ABBEB9F}" type="presOf" srcId="{A3406DD0-BF16-4677-BA09-FF502971426B}" destId="{2C75FC2E-E765-437F-9FCB-54BF82AE02B4}" srcOrd="0" destOrd="0" presId="urn:microsoft.com/office/officeart/2005/8/layout/list1"/>
    <dgm:cxn modelId="{70D94ED3-ED84-4A94-A3A9-8C98C032235D}" srcId="{A3406DD0-BF16-4677-BA09-FF502971426B}" destId="{A43C9FC3-4BCB-4FE4-876C-25A3BBF9E592}" srcOrd="1" destOrd="0" parTransId="{20017B44-44E2-42CF-8476-D03AC4B829EC}" sibTransId="{B6783F72-348C-456B-94C7-7236E4CB8B03}"/>
    <dgm:cxn modelId="{61331BFF-D629-4BA7-98A4-59A2050D9FB2}" type="presOf" srcId="{A43C9FC3-4BCB-4FE4-876C-25A3BBF9E592}" destId="{EB3EBFA0-B97E-4ECE-87DA-802D6C3D913F}" srcOrd="0" destOrd="0" presId="urn:microsoft.com/office/officeart/2005/8/layout/list1"/>
    <dgm:cxn modelId="{1761FE6D-962D-455C-81E2-86D34C87617C}" type="presParOf" srcId="{2C75FC2E-E765-437F-9FCB-54BF82AE02B4}" destId="{E08A31CC-4317-4EAC-852E-CAE75E061456}" srcOrd="0" destOrd="0" presId="urn:microsoft.com/office/officeart/2005/8/layout/list1"/>
    <dgm:cxn modelId="{91A7C7C8-58CF-443D-8C6C-4B6A80C915EB}" type="presParOf" srcId="{E08A31CC-4317-4EAC-852E-CAE75E061456}" destId="{20D58C5A-66AD-4370-B6D1-2FE4B80B522A}" srcOrd="0" destOrd="0" presId="urn:microsoft.com/office/officeart/2005/8/layout/list1"/>
    <dgm:cxn modelId="{AB7C0AFF-9D8B-49C8-999E-1DB1A4EF2A8E}" type="presParOf" srcId="{E08A31CC-4317-4EAC-852E-CAE75E061456}" destId="{535FAC7E-A56E-4A8A-98A5-E7524A8EC3B7}" srcOrd="1" destOrd="0" presId="urn:microsoft.com/office/officeart/2005/8/layout/list1"/>
    <dgm:cxn modelId="{A9290ED2-61D6-47B4-ADB2-734A372F9B7E}" type="presParOf" srcId="{2C75FC2E-E765-437F-9FCB-54BF82AE02B4}" destId="{68E11FC0-C64F-4D03-86EB-20C88946C145}" srcOrd="1" destOrd="0" presId="urn:microsoft.com/office/officeart/2005/8/layout/list1"/>
    <dgm:cxn modelId="{31860DBC-0FEA-462B-8A44-111940DDB3D7}" type="presParOf" srcId="{2C75FC2E-E765-437F-9FCB-54BF82AE02B4}" destId="{3FE61CB5-D808-433C-A673-697A85286672}" srcOrd="2" destOrd="0" presId="urn:microsoft.com/office/officeart/2005/8/layout/list1"/>
    <dgm:cxn modelId="{67E2D7D0-AC01-42ED-BC0A-66AD2A149321}" type="presParOf" srcId="{2C75FC2E-E765-437F-9FCB-54BF82AE02B4}" destId="{B7F79E37-D20B-43FB-A1BF-27661A986852}" srcOrd="3" destOrd="0" presId="urn:microsoft.com/office/officeart/2005/8/layout/list1"/>
    <dgm:cxn modelId="{91D63B66-50EC-49A6-A6BA-9C0FC95CAD7F}" type="presParOf" srcId="{2C75FC2E-E765-437F-9FCB-54BF82AE02B4}" destId="{05A7304D-EEF7-4F6A-9CE7-0FADCCD22084}" srcOrd="4" destOrd="0" presId="urn:microsoft.com/office/officeart/2005/8/layout/list1"/>
    <dgm:cxn modelId="{C148C77F-B073-463C-ABDD-C73C5E74FC2D}" type="presParOf" srcId="{05A7304D-EEF7-4F6A-9CE7-0FADCCD22084}" destId="{EB3EBFA0-B97E-4ECE-87DA-802D6C3D913F}" srcOrd="0" destOrd="0" presId="urn:microsoft.com/office/officeart/2005/8/layout/list1"/>
    <dgm:cxn modelId="{34A86853-7C0C-406D-B0BE-2BA603384D37}" type="presParOf" srcId="{05A7304D-EEF7-4F6A-9CE7-0FADCCD22084}" destId="{0D0FEFC6-2F99-471B-BD99-2FBE199F89E2}" srcOrd="1" destOrd="0" presId="urn:microsoft.com/office/officeart/2005/8/layout/list1"/>
    <dgm:cxn modelId="{B69F04BE-2968-4BB5-B33C-0EAD6392310B}" type="presParOf" srcId="{2C75FC2E-E765-437F-9FCB-54BF82AE02B4}" destId="{FBA1CFEC-FBB6-4EFC-9BE8-FEC75F3772B6}" srcOrd="5" destOrd="0" presId="urn:microsoft.com/office/officeart/2005/8/layout/list1"/>
    <dgm:cxn modelId="{22D54FBE-0D91-4AD2-A12A-94DCBF27D18A}" type="presParOf" srcId="{2C75FC2E-E765-437F-9FCB-54BF82AE02B4}" destId="{65BD5B13-6F7D-4903-9144-0F064FCDA2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3581-3459-42CE-8F1C-F9DEEC58A909}">
      <dsp:nvSpPr>
        <dsp:cNvPr id="0" name=""/>
        <dsp:cNvSpPr/>
      </dsp:nvSpPr>
      <dsp:spPr>
        <a:xfrm>
          <a:off x="140655" y="0"/>
          <a:ext cx="7948289" cy="2690841"/>
        </a:xfrm>
        <a:prstGeom prst="round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3200" b="0" kern="1200" dirty="0">
            <a:solidFill>
              <a:schemeClr val="tx2"/>
            </a:solidFill>
          </a:endParaRP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3200" b="0" kern="1200" dirty="0">
              <a:solidFill>
                <a:schemeClr val="tx2"/>
              </a:solidFill>
            </a:rPr>
            <a:t>Przewiduje się wzrost liczby pracujących              o 5,1%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0" kern="1200" dirty="0">
              <a:solidFill>
                <a:schemeClr val="tx2"/>
              </a:solidFill>
            </a:rPr>
            <a:t>(rok 2022 w stosunku do 2016)</a:t>
          </a:r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b="0" kern="1200" dirty="0">
            <a:solidFill>
              <a:schemeClr val="tx2"/>
            </a:solidFill>
          </a:endParaRPr>
        </a:p>
      </dsp:txBody>
      <dsp:txXfrm>
        <a:off x="272011" y="131356"/>
        <a:ext cx="7685577" cy="2428129"/>
      </dsp:txXfrm>
    </dsp:sp>
    <dsp:sp modelId="{FDA17257-D706-48E3-AA03-1AF7F796BA9E}">
      <dsp:nvSpPr>
        <dsp:cNvPr id="0" name=""/>
        <dsp:cNvSpPr/>
      </dsp:nvSpPr>
      <dsp:spPr>
        <a:xfrm>
          <a:off x="0" y="2705046"/>
          <a:ext cx="8229599" cy="1820916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kern="1200">
              <a:solidFill>
                <a:schemeClr val="tx2"/>
              </a:solidFill>
            </a:rPr>
            <a:t>Przemiany strukturalne w regionie będą realizowane według prognozowanego schematu</a:t>
          </a:r>
          <a:endParaRPr lang="pl-PL" sz="2800" b="0" kern="1200" dirty="0">
            <a:solidFill>
              <a:schemeClr val="tx2"/>
            </a:solidFill>
          </a:endParaRPr>
        </a:p>
      </dsp:txBody>
      <dsp:txXfrm>
        <a:off x="88890" y="2793936"/>
        <a:ext cx="8051819" cy="1643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33881-82B5-4656-9EBF-F66FE442D67F}">
      <dsp:nvSpPr>
        <dsp:cNvPr id="0" name=""/>
        <dsp:cNvSpPr/>
      </dsp:nvSpPr>
      <dsp:spPr>
        <a:xfrm>
          <a:off x="647274" y="129985"/>
          <a:ext cx="7236904" cy="24355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811" tIns="22860" rIns="22860" bIns="22860" numCol="1" spcCol="1270" anchor="t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Kompleksowe rozwiązywanie złożonych problemów</a:t>
          </a:r>
          <a:endParaRPr lang="pl-PL" sz="1400" b="0" kern="1200" dirty="0">
            <a:solidFill>
              <a:schemeClr val="tx2">
                <a:lumMod val="7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Współpraca z innymi (zespołem)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Zarządzanie zespołem ludzi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Myślenie krytyczne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Umiejętność negocjacji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rPr>
            <a:t> Kontrola jakości pracy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Zorientowanie na usługi (service </a:t>
          </a:r>
          <a:r>
            <a:rPr kumimoji="0" lang="pl-PL" sz="1400" b="0" i="0" u="none" strike="noStrike" kern="1200" cap="none" normalizeH="0" baseline="0" dirty="0" err="1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orientation</a:t>
          </a: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Analiza i umiejętność podejmowania decyzji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2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</a:t>
          </a: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rPr>
            <a:t>Aktywne słuchanie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pl-PL" sz="1400" b="0" i="0" u="none" strike="noStrike" kern="1200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Times New Roman" pitchFamily="18" charset="0"/>
            </a:rPr>
            <a:t> Kreatywność</a:t>
          </a:r>
        </a:p>
      </dsp:txBody>
      <dsp:txXfrm>
        <a:off x="647274" y="129985"/>
        <a:ext cx="7236904" cy="2435534"/>
      </dsp:txXfrm>
    </dsp:sp>
    <dsp:sp modelId="{69B08803-C688-4C4A-98B5-54D030130E91}">
      <dsp:nvSpPr>
        <dsp:cNvPr id="0" name=""/>
        <dsp:cNvSpPr/>
      </dsp:nvSpPr>
      <dsp:spPr>
        <a:xfrm>
          <a:off x="345420" y="166951"/>
          <a:ext cx="1583706" cy="182134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8392D-7552-46EF-9C44-49AD2640EB86}">
      <dsp:nvSpPr>
        <dsp:cNvPr id="0" name=""/>
        <dsp:cNvSpPr/>
      </dsp:nvSpPr>
      <dsp:spPr>
        <a:xfrm>
          <a:off x="647116" y="3076907"/>
          <a:ext cx="7236904" cy="24097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811" tIns="15240" rIns="15240" bIns="15240" numCol="1" spcCol="1270" anchor="t" anchorCtr="0">
          <a:noAutofit/>
        </a:bodyPr>
        <a:lstStyle/>
        <a:p>
          <a:pPr marL="0" lvl="0" indent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Kompleksowe rozwiązywanie złożonych problemów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Myślenie krytyczne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Kreatywność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Zarządzanie zespołem ludzi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Współpraca z innymi (zespołem)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C00000"/>
              </a:solidFill>
            </a:rPr>
            <a:t> Inteligencja emocjonalna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Analiza i umiejętność podejmowania decyzji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Zorientowanie na usługi (service orientation)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chemeClr val="tx2">
                  <a:lumMod val="75000"/>
                </a:schemeClr>
              </a:solidFill>
            </a:rPr>
            <a:t> Umiejętność negocjacji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C00000"/>
              </a:solidFill>
            </a:rPr>
            <a:t> Elastyczność poznawcza</a:t>
          </a:r>
        </a:p>
      </dsp:txBody>
      <dsp:txXfrm>
        <a:off x="647116" y="3076907"/>
        <a:ext cx="7236904" cy="2409730"/>
      </dsp:txXfrm>
    </dsp:sp>
    <dsp:sp modelId="{8720E8B6-04D6-4871-93DE-97F6BC73C6BE}">
      <dsp:nvSpPr>
        <dsp:cNvPr id="0" name=""/>
        <dsp:cNvSpPr/>
      </dsp:nvSpPr>
      <dsp:spPr>
        <a:xfrm>
          <a:off x="345578" y="2824340"/>
          <a:ext cx="1583072" cy="237460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1CB5-D808-433C-A673-697A85286672}">
      <dsp:nvSpPr>
        <dsp:cNvPr id="0" name=""/>
        <dsp:cNvSpPr/>
      </dsp:nvSpPr>
      <dsp:spPr>
        <a:xfrm>
          <a:off x="0" y="605091"/>
          <a:ext cx="8229600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FAC7E-A56E-4A8A-98A5-E7524A8EC3B7}">
      <dsp:nvSpPr>
        <dsp:cNvPr id="0" name=""/>
        <dsp:cNvSpPr/>
      </dsp:nvSpPr>
      <dsp:spPr>
        <a:xfrm>
          <a:off x="411480" y="14691"/>
          <a:ext cx="5760720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65% dzieci, które rozpoczęły edukację będzie wykonywało zupełnie </a:t>
          </a:r>
          <a:r>
            <a:rPr lang="pl-PL" sz="1600" b="1" kern="1200"/>
            <a:t>nowy rodzaj pracy</a:t>
          </a:r>
          <a:endParaRPr lang="pl-PL" sz="1600" b="1" kern="1200" dirty="0"/>
        </a:p>
      </dsp:txBody>
      <dsp:txXfrm>
        <a:off x="469122" y="72333"/>
        <a:ext cx="5645436" cy="1065516"/>
      </dsp:txXfrm>
    </dsp:sp>
    <dsp:sp modelId="{65BD5B13-6F7D-4903-9144-0F064FCDA2A7}">
      <dsp:nvSpPr>
        <dsp:cNvPr id="0" name=""/>
        <dsp:cNvSpPr/>
      </dsp:nvSpPr>
      <dsp:spPr>
        <a:xfrm>
          <a:off x="0" y="2419492"/>
          <a:ext cx="8229600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FEFC6-2F99-471B-BD99-2FBE199F89E2}">
      <dsp:nvSpPr>
        <dsp:cNvPr id="0" name=""/>
        <dsp:cNvSpPr/>
      </dsp:nvSpPr>
      <dsp:spPr>
        <a:xfrm>
          <a:off x="411480" y="1829091"/>
          <a:ext cx="5760720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Od 2020 roku więcej niż jedna trzecia zawodów będzie składać się z zestawu umiejętności, które obecnie są uważane za </a:t>
          </a:r>
          <a:r>
            <a:rPr lang="pl-PL" sz="1600" b="1" kern="1200" dirty="0"/>
            <a:t>nieistotne</a:t>
          </a:r>
          <a:r>
            <a:rPr lang="pl-PL" sz="1600" kern="1200" dirty="0"/>
            <a:t> lub/i </a:t>
          </a:r>
          <a:r>
            <a:rPr lang="pl-PL" sz="1600" b="1" kern="1200" dirty="0"/>
            <a:t>mało znane</a:t>
          </a:r>
          <a:r>
            <a:rPr lang="pl-PL" sz="1600" kern="1200" dirty="0"/>
            <a:t>.</a:t>
          </a:r>
        </a:p>
      </dsp:txBody>
      <dsp:txXfrm>
        <a:off x="469122" y="1886733"/>
        <a:ext cx="5645436" cy="1065516"/>
      </dsp:txXfrm>
    </dsp:sp>
    <dsp:sp modelId="{B175CF5A-3F2A-4C02-A048-518BC0EEB7C6}">
      <dsp:nvSpPr>
        <dsp:cNvPr id="0" name=""/>
        <dsp:cNvSpPr/>
      </dsp:nvSpPr>
      <dsp:spPr>
        <a:xfrm>
          <a:off x="0" y="4233892"/>
          <a:ext cx="8229600" cy="100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274F1-F1BC-4273-9ACC-81D198073A90}">
      <dsp:nvSpPr>
        <dsp:cNvPr id="0" name=""/>
        <dsp:cNvSpPr/>
      </dsp:nvSpPr>
      <dsp:spPr>
        <a:xfrm>
          <a:off x="411480" y="3643492"/>
          <a:ext cx="5760720" cy="1180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Zmiana zestawu umiejętności </a:t>
          </a:r>
          <a:r>
            <a:rPr lang="pl-PL" sz="1600" kern="1200">
              <a:sym typeface="Wingdings 3"/>
            </a:rPr>
            <a:t> </a:t>
          </a:r>
          <a:r>
            <a:rPr lang="pl-PL" sz="1600" kern="1200"/>
            <a:t>zmiana rdzenia umiejętności w zawodach i skrócenie okresu ich trwałości</a:t>
          </a:r>
          <a:endParaRPr lang="pl-PL" sz="1600" kern="1200" dirty="0"/>
        </a:p>
      </dsp:txBody>
      <dsp:txXfrm>
        <a:off x="469122" y="3701134"/>
        <a:ext cx="5645436" cy="1065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61CB5-D808-433C-A673-697A85286672}">
      <dsp:nvSpPr>
        <dsp:cNvPr id="0" name=""/>
        <dsp:cNvSpPr/>
      </dsp:nvSpPr>
      <dsp:spPr>
        <a:xfrm>
          <a:off x="0" y="789551"/>
          <a:ext cx="8229600" cy="133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FAC7E-A56E-4A8A-98A5-E7524A8EC3B7}">
      <dsp:nvSpPr>
        <dsp:cNvPr id="0" name=""/>
        <dsp:cNvSpPr/>
      </dsp:nvSpPr>
      <dsp:spPr>
        <a:xfrm>
          <a:off x="411480" y="7271"/>
          <a:ext cx="5760720" cy="1564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Firmy nie mogą już być biernymi odbiorcami gotowego kapitału ludzkiego.</a:t>
          </a:r>
          <a:endParaRPr lang="pl-PL" sz="1800" b="1" kern="1200" dirty="0"/>
        </a:p>
      </dsp:txBody>
      <dsp:txXfrm>
        <a:off x="487856" y="83647"/>
        <a:ext cx="5607968" cy="1411808"/>
      </dsp:txXfrm>
    </dsp:sp>
    <dsp:sp modelId="{65BD5B13-6F7D-4903-9144-0F064FCDA2A7}">
      <dsp:nvSpPr>
        <dsp:cNvPr id="0" name=""/>
        <dsp:cNvSpPr/>
      </dsp:nvSpPr>
      <dsp:spPr>
        <a:xfrm>
          <a:off x="0" y="3193631"/>
          <a:ext cx="8229600" cy="133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FEFC6-2F99-471B-BD99-2FBE199F89E2}">
      <dsp:nvSpPr>
        <dsp:cNvPr id="0" name=""/>
        <dsp:cNvSpPr/>
      </dsp:nvSpPr>
      <dsp:spPr>
        <a:xfrm>
          <a:off x="411480" y="2411352"/>
          <a:ext cx="5760720" cy="1564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Nauka umiejętności może być skuteczna, jeśli opiera się na modelach zgodnych z przyszłymi oczekiwaniami pracodawców.</a:t>
          </a:r>
          <a:endParaRPr lang="pl-PL" sz="1800" kern="1200" dirty="0"/>
        </a:p>
      </dsp:txBody>
      <dsp:txXfrm>
        <a:off x="487856" y="2487728"/>
        <a:ext cx="5607968" cy="14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C6200-3983-43A7-96C6-07D197F782D5}" type="datetimeFigureOut">
              <a:rPr lang="pl-PL" smtClean="0"/>
              <a:t>2017-03-14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7D5B9-DF63-4E38-AF88-61B4B69621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79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669360"/>
            <a:ext cx="9144000" cy="216024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0" y="6669384"/>
            <a:ext cx="9144000" cy="216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5715"/>
            <a:ext cx="9144000" cy="9072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669384"/>
            <a:ext cx="9144000" cy="216000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259228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pl-PL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rynek pracy – nowe wyzwania</a:t>
            </a:r>
            <a:endParaRPr lang="pl-PL" sz="28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36" y="155685"/>
            <a:ext cx="3455764" cy="10410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500715" cy="12687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14" y="6227360"/>
            <a:ext cx="2187522" cy="4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42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all" dirty="0"/>
              <a:t>Praca i umiejętności w przyszłości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  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080" y="1412776"/>
            <a:ext cx="6448280" cy="4318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72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cap="all" dirty="0"/>
              <a:t>Praca i umiejętności w przyszłości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30540"/>
            <a:ext cx="4038600" cy="2690748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8600" cy="227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TOP 10 </a:t>
            </a:r>
            <a:br>
              <a:rPr lang="pl-PL" dirty="0"/>
            </a:br>
            <a:r>
              <a:rPr lang="pl-PL" dirty="0"/>
              <a:t>umiejętności, które trzeba rozwijać w czwartej rewolucji przemysłowej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i="1" dirty="0"/>
              <a:t>Źródło: „The </a:t>
            </a:r>
            <a:r>
              <a:rPr lang="pl-PL" i="1" dirty="0" err="1"/>
              <a:t>Future</a:t>
            </a:r>
            <a:r>
              <a:rPr lang="pl-PL" i="1" dirty="0"/>
              <a:t> of </a:t>
            </a:r>
            <a:r>
              <a:rPr lang="pl-PL" i="1" dirty="0" err="1"/>
              <a:t>Jobs</a:t>
            </a:r>
            <a:r>
              <a:rPr lang="pl-PL" i="1" dirty="0"/>
              <a:t>”, Global Challenge </a:t>
            </a:r>
            <a:r>
              <a:rPr lang="pl-PL" i="1" dirty="0" err="1"/>
              <a:t>Insight</a:t>
            </a:r>
            <a:r>
              <a:rPr lang="pl-PL" i="1" dirty="0"/>
              <a:t> Report</a:t>
            </a:r>
            <a:r>
              <a:rPr lang="pl-PL" dirty="0"/>
              <a:t>, </a:t>
            </a:r>
            <a:r>
              <a:rPr lang="pl-PL" i="1" dirty="0"/>
              <a:t>World </a:t>
            </a:r>
            <a:r>
              <a:rPr lang="pl-PL" i="1" dirty="0" err="1"/>
              <a:t>Economic</a:t>
            </a:r>
            <a:r>
              <a:rPr lang="pl-PL" i="1" dirty="0"/>
              <a:t> Forum, Styczeń 2016 r.</a:t>
            </a:r>
          </a:p>
        </p:txBody>
      </p:sp>
      <p:pic>
        <p:nvPicPr>
          <p:cNvPr id="5" name="Picture 2" descr="https://assets.weforum.org/article/image/large_OiNgPtPpvcqa8DAwkVI8WvxIVMUnrF-IAw2PS9se6q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791" y="2204864"/>
            <a:ext cx="7842418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85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 ważne na rynku pracy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i="1" dirty="0"/>
              <a:t>Źródło: „The </a:t>
            </a:r>
            <a:r>
              <a:rPr lang="pl-PL" i="1" dirty="0" err="1"/>
              <a:t>Future</a:t>
            </a:r>
            <a:r>
              <a:rPr lang="pl-PL" i="1" dirty="0"/>
              <a:t> of </a:t>
            </a:r>
            <a:r>
              <a:rPr lang="pl-PL" i="1" dirty="0" err="1"/>
              <a:t>Jobs</a:t>
            </a:r>
            <a:r>
              <a:rPr lang="pl-PL" i="1" dirty="0"/>
              <a:t>”, Global Challenge </a:t>
            </a:r>
            <a:r>
              <a:rPr lang="pl-PL" i="1" dirty="0" err="1"/>
              <a:t>Insight</a:t>
            </a:r>
            <a:r>
              <a:rPr lang="pl-PL" i="1" dirty="0"/>
              <a:t> Report</a:t>
            </a:r>
            <a:r>
              <a:rPr lang="pl-PL" dirty="0"/>
              <a:t>, </a:t>
            </a:r>
            <a:r>
              <a:rPr lang="pl-PL" i="1" dirty="0"/>
              <a:t>World </a:t>
            </a:r>
            <a:r>
              <a:rPr lang="pl-PL" i="1" dirty="0" err="1"/>
              <a:t>Economic</a:t>
            </a:r>
            <a:r>
              <a:rPr lang="pl-PL" i="1" dirty="0"/>
              <a:t> Forum, Styczeń 2016 r.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695247"/>
              </p:ext>
            </p:extLst>
          </p:nvPr>
        </p:nvGraphicFramePr>
        <p:xfrm>
          <a:off x="457200" y="980728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05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i umiejętności w przyszłości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571106"/>
              </p:ext>
            </p:extLst>
          </p:nvPr>
        </p:nvGraphicFramePr>
        <p:xfrm>
          <a:off x="457200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50" i="1" dirty="0"/>
              <a:t>Źródło: „The </a:t>
            </a:r>
            <a:r>
              <a:rPr lang="pl-PL" sz="1050" i="1" dirty="0" err="1"/>
              <a:t>Future</a:t>
            </a:r>
            <a:r>
              <a:rPr lang="pl-PL" sz="1050" i="1" dirty="0"/>
              <a:t> of </a:t>
            </a:r>
            <a:r>
              <a:rPr lang="pl-PL" sz="1050" i="1" dirty="0" err="1"/>
              <a:t>Jobs</a:t>
            </a:r>
            <a:r>
              <a:rPr lang="pl-PL" sz="1050" i="1" dirty="0"/>
              <a:t>”, Global Challenge </a:t>
            </a:r>
            <a:r>
              <a:rPr lang="pl-PL" sz="1050" i="1" dirty="0" err="1"/>
              <a:t>Insight</a:t>
            </a:r>
            <a:r>
              <a:rPr lang="pl-PL" sz="1050" i="1" dirty="0"/>
              <a:t> Report</a:t>
            </a:r>
            <a:r>
              <a:rPr lang="pl-PL" sz="1050" dirty="0"/>
              <a:t>, </a:t>
            </a:r>
            <a:r>
              <a:rPr lang="pl-PL" sz="1050" i="1" dirty="0"/>
              <a:t>World </a:t>
            </a:r>
            <a:r>
              <a:rPr lang="pl-PL" sz="1050" i="1" dirty="0" err="1"/>
              <a:t>Economic</a:t>
            </a:r>
            <a:r>
              <a:rPr lang="pl-PL" sz="1050" i="1" dirty="0"/>
              <a:t> Forum, Styczeń 2016 r.</a:t>
            </a:r>
          </a:p>
        </p:txBody>
      </p:sp>
    </p:spTree>
    <p:extLst>
      <p:ext uri="{BB962C8B-B14F-4D97-AF65-F5344CB8AC3E}">
        <p14:creationId xmlns:p14="http://schemas.microsoft.com/office/powerpoint/2010/main" val="216120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i umiejętności w przyszłości</a:t>
            </a:r>
          </a:p>
        </p:txBody>
      </p:sp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19251"/>
              </p:ext>
            </p:extLst>
          </p:nvPr>
        </p:nvGraphicFramePr>
        <p:xfrm>
          <a:off x="457200" y="155679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50" i="1" dirty="0"/>
              <a:t>Źródło: „The </a:t>
            </a:r>
            <a:r>
              <a:rPr lang="pl-PL" sz="1050" i="1" dirty="0" err="1"/>
              <a:t>Future</a:t>
            </a:r>
            <a:r>
              <a:rPr lang="pl-PL" sz="1050" i="1" dirty="0"/>
              <a:t> of </a:t>
            </a:r>
            <a:r>
              <a:rPr lang="pl-PL" sz="1050" i="1" dirty="0" err="1"/>
              <a:t>Jobs</a:t>
            </a:r>
            <a:r>
              <a:rPr lang="pl-PL" sz="1050" i="1" dirty="0"/>
              <a:t>”, Global Challenge </a:t>
            </a:r>
            <a:r>
              <a:rPr lang="pl-PL" sz="1050" i="1" dirty="0" err="1"/>
              <a:t>Insight</a:t>
            </a:r>
            <a:r>
              <a:rPr lang="pl-PL" sz="1050" i="1" dirty="0"/>
              <a:t> Report</a:t>
            </a:r>
            <a:r>
              <a:rPr lang="pl-PL" sz="1050" dirty="0"/>
              <a:t>, </a:t>
            </a:r>
            <a:r>
              <a:rPr lang="pl-PL" sz="1050" i="1" dirty="0"/>
              <a:t>World </a:t>
            </a:r>
            <a:r>
              <a:rPr lang="pl-PL" sz="1050" i="1" dirty="0" err="1"/>
              <a:t>Economic</a:t>
            </a:r>
            <a:r>
              <a:rPr lang="pl-PL" sz="1050" i="1" dirty="0"/>
              <a:t> Forum, Styczeń 2016 r.</a:t>
            </a:r>
          </a:p>
        </p:txBody>
      </p:sp>
    </p:spTree>
    <p:extLst>
      <p:ext uri="{BB962C8B-B14F-4D97-AF65-F5344CB8AC3E}">
        <p14:creationId xmlns:p14="http://schemas.microsoft.com/office/powerpoint/2010/main" val="3153966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 cyfrowe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7" y="1600200"/>
            <a:ext cx="72531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11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 cyfrowe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8147248" cy="2448271"/>
          </a:xfrm>
        </p:spPr>
        <p:txBody>
          <a:bodyPr>
            <a:noAutofit/>
          </a:bodyPr>
          <a:lstStyle/>
          <a:p>
            <a:pPr algn="just"/>
            <a:r>
              <a:rPr lang="pl-PL" sz="2000" dirty="0"/>
              <a:t>zmiany spowodowane digitalizacją dotyczyć będą wszystkich sektorów,</a:t>
            </a:r>
          </a:p>
          <a:p>
            <a:pPr algn="just"/>
            <a:r>
              <a:rPr lang="pl-PL" sz="2000" dirty="0"/>
              <a:t>prognozuje się, że do 2025 r. </a:t>
            </a:r>
            <a:r>
              <a:rPr lang="pl-PL" sz="2000" b="1" dirty="0"/>
              <a:t>90% wszystkich zadań zawodowych</a:t>
            </a:r>
            <a:r>
              <a:rPr lang="pl-PL" sz="2000" dirty="0"/>
              <a:t> wymagać będzie umiejętności cyfrowych,</a:t>
            </a:r>
          </a:p>
          <a:p>
            <a:pPr algn="just"/>
            <a:r>
              <a:rPr lang="pl-PL" sz="2000" dirty="0"/>
              <a:t>zapotrzebowanie dotyczyć będzie różnych poziomów kompetencji – od podstawowych do wysoko wyspecjalizowanych,</a:t>
            </a:r>
          </a:p>
          <a:p>
            <a:pPr algn="just"/>
            <a:r>
              <a:rPr lang="pl-PL" sz="2000" dirty="0"/>
              <a:t>według szacunków EESC w 2020 r. brakować będzie ok. 756 000 specjalistów ICT.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7544" y="3861048"/>
            <a:ext cx="8136904" cy="2265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Tymczasem:</a:t>
            </a:r>
          </a:p>
          <a:p>
            <a:pPr algn="just"/>
            <a:r>
              <a:rPr lang="pl-PL" sz="2000" dirty="0"/>
              <a:t>ok. 60% dużych i ponad 90% małych i średnich przedsiębiorstw deklaruje, że nie nadąża za innowacjami w dziedzinie ICT,</a:t>
            </a:r>
          </a:p>
          <a:p>
            <a:pPr algn="just"/>
            <a:r>
              <a:rPr lang="pl-PL" sz="2000" dirty="0"/>
              <a:t>prawie połowie populacji UE brak podstawowych umiejętności cyfrowych, a ok. 20% nie posiada ich wcale.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„</a:t>
            </a:r>
            <a:r>
              <a:rPr lang="en-US" sz="1000" i="1" dirty="0"/>
              <a:t>Effects of </a:t>
            </a:r>
            <a:r>
              <a:rPr lang="en-US" sz="1000" i="1" dirty="0" err="1"/>
              <a:t>Digitalisation</a:t>
            </a:r>
            <a:r>
              <a:rPr lang="en-US" sz="1000" i="1" dirty="0"/>
              <a:t> on Different Target Groups</a:t>
            </a:r>
            <a:r>
              <a:rPr lang="pl-PL" sz="1000" i="1" dirty="0"/>
              <a:t> </a:t>
            </a:r>
            <a:r>
              <a:rPr lang="en-US" sz="1000" i="1" dirty="0"/>
              <a:t>of </a:t>
            </a:r>
            <a:r>
              <a:rPr lang="en-US" sz="1000" i="1" dirty="0" err="1"/>
              <a:t>Labour</a:t>
            </a:r>
            <a:r>
              <a:rPr lang="en-US" sz="1000" i="1" dirty="0"/>
              <a:t> Market policies, professions and branches</a:t>
            </a:r>
            <a:r>
              <a:rPr lang="pl-PL" sz="1000" i="1" dirty="0"/>
              <a:t>”, V. </a:t>
            </a:r>
            <a:r>
              <a:rPr lang="pl-PL" sz="1000" i="1" dirty="0" err="1"/>
              <a:t>Drbalova</a:t>
            </a:r>
            <a:r>
              <a:rPr lang="pl-PL" sz="1000" i="1" dirty="0"/>
              <a:t>, </a:t>
            </a:r>
            <a:r>
              <a:rPr lang="en-US" sz="1000" i="1" dirty="0"/>
              <a:t>European Economic and Social Committee</a:t>
            </a:r>
            <a:endParaRPr lang="pl-PL" sz="1000" i="1" dirty="0"/>
          </a:p>
        </p:txBody>
      </p:sp>
    </p:spTree>
    <p:extLst>
      <p:ext uri="{BB962C8B-B14F-4D97-AF65-F5344CB8AC3E}">
        <p14:creationId xmlns:p14="http://schemas.microsoft.com/office/powerpoint/2010/main" val="39065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Kompetencje cyfrowe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Trudności w prognozowaniu zapotrzebowania na kompetencje cyfrowe</a:t>
            </a:r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" dirty="0"/>
              <a:t>Uczniowie/ studenci muszą się przygotować do: </a:t>
            </a:r>
          </a:p>
          <a:p>
            <a:pPr algn="ctr"/>
            <a:r>
              <a:rPr lang="pl-PL" sz="2400" dirty="0"/>
              <a:t>zawodów, które jeszcze </a:t>
            </a:r>
            <a:r>
              <a:rPr lang="pl-PL" sz="2400" b="1" dirty="0"/>
              <a:t>nie istnieją</a:t>
            </a:r>
            <a:r>
              <a:rPr lang="pl-PL" sz="2400" dirty="0"/>
              <a:t>,</a:t>
            </a:r>
          </a:p>
          <a:p>
            <a:pPr algn="ctr"/>
            <a:r>
              <a:rPr lang="pl-PL" sz="2400" dirty="0"/>
              <a:t>technologii, które jeszcze </a:t>
            </a:r>
            <a:r>
              <a:rPr lang="pl-PL" sz="2400" b="1" dirty="0"/>
              <a:t>nie zostały wynalezione</a:t>
            </a:r>
            <a:r>
              <a:rPr lang="pl-PL" sz="2400" dirty="0"/>
              <a:t>,</a:t>
            </a:r>
          </a:p>
          <a:p>
            <a:pPr algn="ctr"/>
            <a:r>
              <a:rPr lang="pl-PL" sz="2400" dirty="0"/>
              <a:t>problemów, które jeszcze </a:t>
            </a:r>
            <a:r>
              <a:rPr lang="pl-PL" sz="2400" b="1" dirty="0"/>
              <a:t>nie zostały rozpoznane</a:t>
            </a:r>
            <a:r>
              <a:rPr lang="pl-PL" sz="2400" dirty="0"/>
              <a:t>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„</a:t>
            </a:r>
            <a:r>
              <a:rPr lang="en-US" sz="1000" i="1" dirty="0"/>
              <a:t>Effects of </a:t>
            </a:r>
            <a:r>
              <a:rPr lang="en-US" sz="1000" i="1" dirty="0" err="1"/>
              <a:t>Digitalisation</a:t>
            </a:r>
            <a:r>
              <a:rPr lang="en-US" sz="1000" i="1" dirty="0"/>
              <a:t> on Different Target Groups</a:t>
            </a:r>
            <a:r>
              <a:rPr lang="pl-PL" sz="1000" i="1" dirty="0"/>
              <a:t> </a:t>
            </a:r>
            <a:r>
              <a:rPr lang="en-US" sz="1000" i="1" dirty="0"/>
              <a:t>of </a:t>
            </a:r>
            <a:r>
              <a:rPr lang="en-US" sz="1000" i="1" dirty="0" err="1"/>
              <a:t>Labour</a:t>
            </a:r>
            <a:r>
              <a:rPr lang="en-US" sz="1000" i="1" dirty="0"/>
              <a:t> Market policies, professions and branches</a:t>
            </a:r>
            <a:r>
              <a:rPr lang="pl-PL" sz="1000" i="1" dirty="0"/>
              <a:t>”, V. </a:t>
            </a:r>
            <a:r>
              <a:rPr lang="pl-PL" sz="1000" i="1" dirty="0" err="1"/>
              <a:t>Drbalova</a:t>
            </a:r>
            <a:r>
              <a:rPr lang="pl-PL" sz="1000" i="1" dirty="0"/>
              <a:t>, </a:t>
            </a:r>
            <a:r>
              <a:rPr lang="en-US" sz="1000" i="1" dirty="0"/>
              <a:t>European Economic and Social Committee</a:t>
            </a:r>
            <a:endParaRPr lang="pl-PL" sz="1000" i="1" dirty="0"/>
          </a:p>
        </p:txBody>
      </p:sp>
      <p:sp>
        <p:nvSpPr>
          <p:cNvPr id="5" name="Strzałka w dół 4"/>
          <p:cNvSpPr/>
          <p:nvPr/>
        </p:nvSpPr>
        <p:spPr>
          <a:xfrm>
            <a:off x="4355976" y="2060848"/>
            <a:ext cx="504056" cy="57606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91580" y="5301208"/>
            <a:ext cx="7560840" cy="7837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Wzrastająca rola współpracy pracodawców z systemem edukacji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(dostarczanie wiedzy, technologii)</a:t>
            </a:r>
          </a:p>
        </p:txBody>
      </p:sp>
    </p:spTree>
    <p:extLst>
      <p:ext uri="{BB962C8B-B14F-4D97-AF65-F5344CB8AC3E}">
        <p14:creationId xmlns:p14="http://schemas.microsoft.com/office/powerpoint/2010/main" val="2399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www.obserwatorium.mazowsze.pl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Symbol zastępczy zawartości 4" descr="MORP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091" r="28738" b="17528"/>
          <a:stretch>
            <a:fillRect/>
          </a:stretch>
        </p:blipFill>
        <p:spPr>
          <a:xfrm>
            <a:off x="0" y="1484784"/>
            <a:ext cx="9127377" cy="419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36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i="1" dirty="0"/>
              <a:t>„Prognozy liczby pracujących w podregionach województwa mazowieckiego w przekroju sektorowym i zawodowym”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Wydział Mazowieckiego Obserwatorium Rynku Pracy Wojewódzki Urząd Pracy w Warszawie</a:t>
            </a:r>
          </a:p>
          <a:p>
            <a:endParaRPr lang="pl-PL" sz="2400" b="1" dirty="0"/>
          </a:p>
          <a:p>
            <a:pPr marL="0" indent="0">
              <a:buNone/>
            </a:pPr>
            <a:r>
              <a:rPr lang="pl-PL" sz="2400" i="1" dirty="0"/>
              <a:t>„The </a:t>
            </a:r>
            <a:r>
              <a:rPr lang="pl-PL" sz="2400" i="1" dirty="0" err="1"/>
              <a:t>Future</a:t>
            </a:r>
            <a:r>
              <a:rPr lang="pl-PL" sz="2400" i="1" dirty="0"/>
              <a:t> of </a:t>
            </a:r>
            <a:r>
              <a:rPr lang="pl-PL" sz="2400" i="1" dirty="0" err="1"/>
              <a:t>Jobs</a:t>
            </a:r>
            <a:r>
              <a:rPr lang="pl-PL" sz="2400" i="1" dirty="0"/>
              <a:t>”, Global Challenge </a:t>
            </a:r>
            <a:r>
              <a:rPr lang="pl-PL" sz="2400" i="1" dirty="0" err="1"/>
              <a:t>Insight</a:t>
            </a:r>
            <a:r>
              <a:rPr lang="pl-PL" sz="2400" i="1" dirty="0"/>
              <a:t> Report</a:t>
            </a:r>
          </a:p>
          <a:p>
            <a:pPr marL="0" indent="0">
              <a:buNone/>
            </a:pPr>
            <a:r>
              <a:rPr lang="pl-PL" sz="2400" b="1" dirty="0"/>
              <a:t>Światowe Forum Ekonomiczne</a:t>
            </a:r>
          </a:p>
          <a:p>
            <a:endParaRPr lang="pl-PL" sz="2400" b="1" dirty="0"/>
          </a:p>
          <a:p>
            <a:pPr marL="0" indent="0">
              <a:buNone/>
            </a:pPr>
            <a:r>
              <a:rPr lang="pl-PL" sz="2400" i="1" dirty="0"/>
              <a:t>„</a:t>
            </a:r>
            <a:r>
              <a:rPr lang="en-US" sz="2400" i="1" dirty="0"/>
              <a:t>D</a:t>
            </a:r>
            <a:r>
              <a:rPr lang="pl-PL" sz="2400" i="1" dirty="0" err="1"/>
              <a:t>igital</a:t>
            </a:r>
            <a:r>
              <a:rPr lang="en-US" sz="2400" i="1" dirty="0"/>
              <a:t> (R)</a:t>
            </a:r>
            <a:r>
              <a:rPr lang="pl-PL" sz="2400" i="1" dirty="0" err="1"/>
              <a:t>evolution</a:t>
            </a:r>
            <a:r>
              <a:rPr lang="en-US" sz="2400" i="1" dirty="0"/>
              <a:t> </a:t>
            </a:r>
            <a:r>
              <a:rPr lang="pl-PL" sz="2400" i="1" dirty="0"/>
              <a:t>and </a:t>
            </a:r>
            <a:r>
              <a:rPr lang="pl-PL" sz="2400" i="1" dirty="0" err="1"/>
              <a:t>its</a:t>
            </a:r>
            <a:r>
              <a:rPr lang="en-US" sz="2400" i="1" dirty="0"/>
              <a:t> </a:t>
            </a:r>
            <a:r>
              <a:rPr lang="pl-PL" sz="2400" i="1" dirty="0" err="1"/>
              <a:t>Effects</a:t>
            </a:r>
            <a:r>
              <a:rPr lang="en-US" sz="2400" i="1" dirty="0"/>
              <a:t> </a:t>
            </a:r>
            <a:r>
              <a:rPr lang="pl-PL" sz="2400" i="1" dirty="0"/>
              <a:t>on</a:t>
            </a:r>
            <a:r>
              <a:rPr lang="en-US" sz="2400" i="1" dirty="0"/>
              <a:t> L</a:t>
            </a:r>
            <a:r>
              <a:rPr lang="pl-PL" sz="2400" i="1" dirty="0" err="1"/>
              <a:t>abour</a:t>
            </a:r>
            <a:r>
              <a:rPr lang="pl-PL" sz="2400" i="1" dirty="0"/>
              <a:t>”</a:t>
            </a:r>
          </a:p>
          <a:p>
            <a:pPr marL="0" indent="0">
              <a:buNone/>
            </a:pPr>
            <a:r>
              <a:rPr lang="pl-PL" sz="2400" b="1" dirty="0"/>
              <a:t>Europejska Sieć Regionalnych Obserwatoriów Rynku Pracy</a:t>
            </a:r>
          </a:p>
          <a:p>
            <a:endParaRPr lang="pl-PL" sz="2400" i="1" dirty="0"/>
          </a:p>
          <a:p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866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chemeClr val="accent1">
                    <a:lumMod val="75000"/>
                  </a:schemeClr>
                </a:solidFill>
                <a:effectLst/>
              </a:rPr>
              <a:t>morp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2492896"/>
            <a:ext cx="9144000" cy="259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  <a:t>Dziękuję za uwagę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</a:br>
            <a:endParaRPr lang="pl-PL" sz="1800" dirty="0">
              <a:solidFill>
                <a:schemeClr val="tx2">
                  <a:lumMod val="75000"/>
                </a:schemeClr>
              </a:solidFill>
              <a:effectLst/>
              <a:cs typeface="Tahoma" pitchFamily="34" charset="0"/>
            </a:endParaRPr>
          </a:p>
          <a:p>
            <a:br>
              <a:rPr lang="pl-PL" sz="18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</a:br>
            <a:endParaRPr lang="pl-PL" sz="1800" dirty="0">
              <a:solidFill>
                <a:schemeClr val="tx2">
                  <a:lumMod val="75000"/>
                </a:schemeClr>
              </a:solidFill>
              <a:effectLst/>
              <a:cs typeface="Tahoma" pitchFamily="34" charset="0"/>
            </a:endParaRPr>
          </a:p>
          <a:p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  <a:t>Wojewódzki Urząd Pracy w Warszawie</a:t>
            </a:r>
            <a:br>
              <a:rPr lang="pl-PL" sz="20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</a:br>
            <a:r>
              <a:rPr lang="pl-PL" sz="2000" u="sng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  <a:t>www.wupwarszawa.praca.gov.pl</a:t>
            </a:r>
          </a:p>
          <a:p>
            <a:br>
              <a:rPr lang="pl-PL" sz="20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</a:br>
            <a:r>
              <a:rPr lang="pl-PL" sz="20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  <a:t>Wydział Mazowieckiego Obserwatorium Rynku Pracy</a:t>
            </a:r>
            <a:br>
              <a:rPr lang="pl-PL" sz="2000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</a:br>
            <a:r>
              <a:rPr lang="pl-PL" sz="2000" u="sng" dirty="0">
                <a:solidFill>
                  <a:schemeClr val="tx2">
                    <a:lumMod val="75000"/>
                  </a:schemeClr>
                </a:solidFill>
                <a:effectLst/>
                <a:cs typeface="Tahoma" pitchFamily="34" charset="0"/>
              </a:rPr>
              <a:t>www.obserwatorium.mazowsze.pl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08720"/>
            <a:ext cx="8999984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14" y="6165304"/>
            <a:ext cx="2187522" cy="4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4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Prognozowana liczba pracujących w mazowieckim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E. </a:t>
            </a:r>
            <a:r>
              <a:rPr lang="pl-PL" sz="1000" i="1" dirty="0" err="1"/>
              <a:t>Kusideł</a:t>
            </a:r>
            <a:r>
              <a:rPr lang="pl-PL" sz="1000" i="1" dirty="0"/>
              <a:t>, A. </a:t>
            </a:r>
            <a:r>
              <a:rPr lang="pl-PL" sz="1000" i="1" dirty="0" err="1"/>
              <a:t>Gajdos</a:t>
            </a:r>
            <a:r>
              <a:rPr lang="pl-PL" sz="1000" i="1" dirty="0"/>
              <a:t>, Prognozy liczby pracujących w podregionach województwa mazowieckiego w przekroju sektorowym i zawodowym, WUP Warszawa 2016 r.</a:t>
            </a:r>
          </a:p>
        </p:txBody>
      </p:sp>
      <p:graphicFrame>
        <p:nvGraphicFramePr>
          <p:cNvPr id="5" name="Symbol zastępczy zawartości 16">
            <a:extLst>
              <a:ext uri="{FF2B5EF4-FFF2-40B4-BE49-F238E27FC236}">
                <a16:creationId xmlns:a16="http://schemas.microsoft.com/office/drawing/2014/main" id="{D1F5A945-5C75-42F3-8165-96577DE9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944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4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pracujących wg 4 sektorów ekonomicznych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E. </a:t>
            </a:r>
            <a:r>
              <a:rPr lang="pl-PL" sz="1000" i="1" dirty="0" err="1"/>
              <a:t>Kusideł</a:t>
            </a:r>
            <a:r>
              <a:rPr lang="pl-PL" sz="1000" i="1" dirty="0"/>
              <a:t>, A. </a:t>
            </a:r>
            <a:r>
              <a:rPr lang="pl-PL" sz="1000" i="1" dirty="0" err="1"/>
              <a:t>Gajdos</a:t>
            </a:r>
            <a:r>
              <a:rPr lang="pl-PL" sz="1000" i="1" dirty="0"/>
              <a:t>, Prognozy liczby pracujących w podregionach województwa mazowieckiego w przekroju sektorowym i zawodowym, WUP Warszawa 2016 r.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" y="1051312"/>
            <a:ext cx="8956964" cy="547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13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>
                <a:effectLst/>
              </a:rPr>
              <a:t>Prognoza liczby pracujących na Mazowszu do 2022 r.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E. </a:t>
            </a:r>
            <a:r>
              <a:rPr lang="pl-PL" sz="1000" i="1" dirty="0" err="1"/>
              <a:t>Kusideł</a:t>
            </a:r>
            <a:r>
              <a:rPr lang="pl-PL" sz="1000" i="1" dirty="0"/>
              <a:t>, A. </a:t>
            </a:r>
            <a:r>
              <a:rPr lang="pl-PL" sz="1000" i="1" dirty="0" err="1"/>
              <a:t>Gajdos</a:t>
            </a:r>
            <a:r>
              <a:rPr lang="pl-PL" sz="1000" i="1" dirty="0"/>
              <a:t>, Prognozy liczby pracujących w podregionach województwa mazowieckiego w przekroju sektorowym i zawodowym, WUP Warszawa 2016 r.</a:t>
            </a:r>
          </a:p>
        </p:txBody>
      </p:sp>
      <p:graphicFrame>
        <p:nvGraphicFramePr>
          <p:cNvPr id="8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526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trzałka w dół 8"/>
          <p:cNvSpPr/>
          <p:nvPr/>
        </p:nvSpPr>
        <p:spPr>
          <a:xfrm>
            <a:off x="4283968" y="5877272"/>
            <a:ext cx="504056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16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sz="2400" dirty="0">
                <a:effectLst/>
              </a:rPr>
              <a:t>Prognoza liczby pracujących na Mazowszu do 2022 r.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b="1" dirty="0"/>
              <a:t>względnie stały poziom liczby pracujących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E. </a:t>
            </a:r>
            <a:r>
              <a:rPr lang="pl-PL" sz="1000" i="1" dirty="0" err="1"/>
              <a:t>Kusideł</a:t>
            </a:r>
            <a:r>
              <a:rPr lang="pl-PL" sz="1000" i="1" dirty="0"/>
              <a:t>, A. </a:t>
            </a:r>
            <a:r>
              <a:rPr lang="pl-PL" sz="1000" i="1" dirty="0" err="1"/>
              <a:t>Gajdos</a:t>
            </a:r>
            <a:r>
              <a:rPr lang="pl-PL" sz="1000" i="1" dirty="0"/>
              <a:t>, Prognozy liczby pracujących w podregionach województwa mazowieckiego w przekroju sektorowym i zawodowym, WUP Warszawa 2016 r.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716016" y="1628800"/>
            <a:ext cx="3888432" cy="2160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>
                <a:solidFill>
                  <a:schemeClr val="tx2"/>
                </a:solidFill>
              </a:rPr>
              <a:t>↔</a:t>
            </a:r>
            <a:r>
              <a:rPr lang="pl-PL" sz="2600" b="1" dirty="0">
                <a:solidFill>
                  <a:schemeClr val="tx2"/>
                </a:solidFill>
              </a:rPr>
              <a:t> </a:t>
            </a:r>
            <a:r>
              <a:rPr lang="pl-PL" sz="2800" b="1" dirty="0">
                <a:solidFill>
                  <a:schemeClr val="tx2"/>
                </a:solidFill>
              </a:rPr>
              <a:t>względnie stały udział/nieznaczny wzrost zatrudnienia w usługach nierynkowych</a:t>
            </a:r>
          </a:p>
        </p:txBody>
      </p:sp>
      <p:sp>
        <p:nvSpPr>
          <p:cNvPr id="6" name="Prostokąt 5"/>
          <p:cNvSpPr/>
          <p:nvPr/>
        </p:nvSpPr>
        <p:spPr>
          <a:xfrm>
            <a:off x="683568" y="4005064"/>
            <a:ext cx="3889002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>
                <a:solidFill>
                  <a:schemeClr val="tx2"/>
                </a:solidFill>
                <a:sym typeface="Wingdings 3"/>
              </a:rPr>
              <a:t> </a:t>
            </a:r>
            <a:r>
              <a:rPr lang="pl-PL" sz="2800" b="1" dirty="0">
                <a:solidFill>
                  <a:schemeClr val="tx2"/>
                </a:solidFill>
              </a:rPr>
              <a:t>spadek udziału pracujących w rolnictwie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683568" y="1628800"/>
            <a:ext cx="3888432" cy="2160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/>
                </a:solidFill>
              </a:rPr>
              <a:t>↔</a:t>
            </a:r>
            <a:r>
              <a:rPr lang="pl-PL" sz="2800" b="1" dirty="0">
                <a:solidFill>
                  <a:schemeClr val="tx2"/>
                </a:solidFill>
              </a:rPr>
              <a:t> względnie stały udział/nieznaczny wzrost zatrudnienia </a:t>
            </a:r>
          </a:p>
          <a:p>
            <a:pPr algn="ctr"/>
            <a:r>
              <a:rPr lang="pl-PL" sz="2800" b="1" dirty="0">
                <a:solidFill>
                  <a:schemeClr val="tx2"/>
                </a:solidFill>
              </a:rPr>
              <a:t>w przemyśle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16016" y="4005064"/>
            <a:ext cx="3889002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 </a:t>
            </a:r>
            <a:r>
              <a:rPr lang="pl-PL" sz="2800" b="1" dirty="0">
                <a:solidFill>
                  <a:schemeClr val="tx2"/>
                </a:solidFill>
              </a:rPr>
              <a:t>wzrost udziału pracujących w usługach rynkowych</a:t>
            </a: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179512" y="3789040"/>
            <a:ext cx="8820472" cy="2736304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altLang="sv-SE"/>
          </a:p>
        </p:txBody>
      </p:sp>
    </p:spTree>
    <p:extLst>
      <p:ext uri="{BB962C8B-B14F-4D97-AF65-F5344CB8AC3E}">
        <p14:creationId xmlns:p14="http://schemas.microsoft.com/office/powerpoint/2010/main" val="311367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altLang="pl-PL" sz="2400" dirty="0">
                <a:effectLst/>
              </a:rPr>
              <a:t>Przewidywane zmiany liczby pracujących wg grup zawodów </a:t>
            </a:r>
            <a:br>
              <a:rPr lang="pl-PL" altLang="pl-PL" sz="2400" dirty="0">
                <a:effectLst/>
              </a:rPr>
            </a:br>
            <a:r>
              <a:rPr lang="pl-PL" altLang="pl-PL" sz="2400" dirty="0">
                <a:effectLst/>
              </a:rPr>
              <a:t>w latach 2016-2022 (w %)</a:t>
            </a:r>
            <a:endParaRPr lang="pl-PL" sz="2400" dirty="0">
              <a:effectLst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z="1000" i="1" dirty="0"/>
              <a:t>Źródło: E. </a:t>
            </a:r>
            <a:r>
              <a:rPr lang="pl-PL" sz="1000" i="1" dirty="0" err="1"/>
              <a:t>Kusideł</a:t>
            </a:r>
            <a:r>
              <a:rPr lang="pl-PL" sz="1000" i="1" dirty="0"/>
              <a:t>, A. </a:t>
            </a:r>
            <a:r>
              <a:rPr lang="pl-PL" sz="1000" i="1" dirty="0" err="1"/>
              <a:t>Gajdos</a:t>
            </a:r>
            <a:r>
              <a:rPr lang="pl-PL" sz="1000" i="1" dirty="0"/>
              <a:t>, Prognozy liczby pracujących w podregionach województwa mazowieckiego w przekroju sektorowym i zawodowym, WUP Warszawa 2016 r.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7682"/>
              </p:ext>
            </p:extLst>
          </p:nvPr>
        </p:nvGraphicFramePr>
        <p:xfrm>
          <a:off x="467544" y="90872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1259632" y="5229200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0 - SIŁY ZBROJNE</a:t>
            </a:r>
          </a:p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1 - PRZEDSTAWICIELE WŁADZ PUBLICZNYCH, WYŻSI </a:t>
            </a:r>
          </a:p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     URZĘDNICY I KIEROWNICY</a:t>
            </a:r>
          </a:p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2 - SPECJALIŚCI</a:t>
            </a:r>
          </a:p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3 - TECHNICY I INNY ŚREDNI PERSONEL</a:t>
            </a:r>
          </a:p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4 - PRACOWNICY BIUROWI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76056" y="5229200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5 - PRACOWNICY USŁUG I SPRZEDAWCY</a:t>
            </a:r>
          </a:p>
          <a:p>
            <a:r>
              <a:rPr lang="pl-PL" sz="1200" b="1" dirty="0">
                <a:solidFill>
                  <a:schemeClr val="tx2">
                    <a:lumMod val="75000"/>
                  </a:schemeClr>
                </a:solidFill>
              </a:rPr>
              <a:t>6 - ROLNICY, OGRODNICY, LEŚNICY I RYBACY</a:t>
            </a:r>
          </a:p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7 - ROBOTNICY PRZEMYSŁOWI I RZEMIEŚLNICY</a:t>
            </a:r>
          </a:p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8 - OPERATORZY I MONTERZY MASZYN I URZĄDZEŃ</a:t>
            </a:r>
          </a:p>
          <a:p>
            <a:r>
              <a:rPr lang="pl-PL" sz="1200" dirty="0">
                <a:solidFill>
                  <a:schemeClr val="tx2">
                    <a:lumMod val="75000"/>
                  </a:schemeClr>
                </a:solidFill>
              </a:rPr>
              <a:t>9 - PRACOWNICY WYKONUJĄCY PRACE PROSTE</a:t>
            </a:r>
          </a:p>
        </p:txBody>
      </p:sp>
    </p:spTree>
    <p:extLst>
      <p:ext uri="{BB962C8B-B14F-4D97-AF65-F5344CB8AC3E}">
        <p14:creationId xmlns:p14="http://schemas.microsoft.com/office/powerpoint/2010/main" val="233331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Najsilniejsze wzrosty liczby pracujących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78845"/>
              </p:ext>
            </p:extLst>
          </p:nvPr>
        </p:nvGraphicFramePr>
        <p:xfrm>
          <a:off x="467544" y="980728"/>
          <a:ext cx="8229600" cy="5708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709">
                <a:tc>
                  <a:txBody>
                    <a:bodyPr/>
                    <a:lstStyle/>
                    <a:p>
                      <a:r>
                        <a:rPr lang="pl-PL" sz="1400" b="1" dirty="0"/>
                        <a:t>Kod grupy zawodów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Nazwa grupy zawodów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242 (243, 244)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Specjaliści do spraw administracji i zarządzania,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Specjaliści do spraw sprzedaży, marketingu </a:t>
                      </a:r>
                      <a:b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 public relations, Specjaliści do spraw rynku nieruchomości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251 (252)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Analitycy systemów komputerowych i programiści,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Specjaliści do spraw baz danych i sieci komputerowych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221 (223-229)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Lekarze,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Położne, Specjaliści do spraw ratownictwa medycznego, Lekarze weterynarii, Lekarze dentyści, Diagności laboratoryjni, Farmaceuci, Inni specjaliści ochrony zdrowia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231 (232, 235)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Nauczyciele akademiccy,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Nauczyciele kształcenia zawodowego, Inni specjaliści nauczania </a:t>
                      </a:r>
                      <a:b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 wychowania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234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Nauczyciele szkół podstawowych i specjaliści do spraw wychowania małego dziecka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134 (133)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Kierownicy / Dyrektorzy w instytucjach usług wyspecjalizowanych,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Kierownicy do spraw technologii informatycznych i telekomunikacyjnych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58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311 (351, 352, 312-315)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Technicy nauk fizycznych, chemicznych i technicznych,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Mistrzowie produkcji w przemyśle przetwórczym i budownictwie oraz osoby dozoru ruchu w górnictwie, Kontrolerzy (sterowniczy) procesów przemysłowych, Technicy nauk biologicznych, rolniczych i technologii żywności, Pracownicy transportu morskiego, żeglugi śródlądowej i lotnictwa (z wyłączeniem sił zbrojnych), Technicy do spraw  technologii teleinformatycznych i pomocy użytkownikom urządzeń  teleinformatycznych, Technicy telekomunikacji i urządzeń transmisyjnych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216 (211, 212, 213, 215)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Architekci, geodeci i projektanci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Fizycy, chemicy i specjaliści nauk o Ziemi, Matematycy, aktuariusze i statystycy, Specjaliści nauk biologicznych i dziedzin pokrewnych, Inżynierowie elektrotechnologii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214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Inżynierowie (z wyłączeniem elektrotechnologii)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112 (111)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Dyrektorzy generalni i zarządzający,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Przedstawiciele władz publicznych i wyżsi urzędnicy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9" marR="670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830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Najsilniejsze spadki liczby pracujących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1057"/>
              </p:ext>
            </p:extLst>
          </p:nvPr>
        </p:nvGraphicFramePr>
        <p:xfrm>
          <a:off x="467544" y="1366299"/>
          <a:ext cx="8229600" cy="443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709">
                <a:tc>
                  <a:txBody>
                    <a:bodyPr/>
                    <a:lstStyle/>
                    <a:p>
                      <a:r>
                        <a:rPr lang="pl-PL" sz="1400" b="1" dirty="0"/>
                        <a:t>Kod grupy zawodów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400" b="1" dirty="0"/>
                        <a:t>Nazwa grupy zawodów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613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Rolnicy produkcji roślinnej i zwierzęcej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411 (412, 413)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Pracownicy obsługi biurowej,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Sekretarki (ogólne), Operatorzy urządzeń biurowych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233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Nauczyciele gimnazjów i szkół ponadgimnazjalnych (z wyjątkiem nauczycieli kształcenia zawodowego)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722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Kowale, ślusarze i pokrewni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753 (754, 731, 732)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Robotnicy produkcji odzieży i pokrewni,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Pozostali robotnicy przemysłowi, rzemieślnicy i pokrewni, Rzemieślnicy, Robotnicy poligraficzni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832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Kierowcy samochodów osobowych, dostawczych i motocykli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6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132 (131)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Kierownicy w górnictwie, przemyśle, budownictwie i dystrybucji,</a:t>
                      </a: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Kierownicy produkcji w rolnictwie, leśnictwie i rybactwie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431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Pracownicy do spraw finansowo-statystycznych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932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Robotnicy wykonujący prace proste w przemyśle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6547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3230</TotalTime>
  <Words>1248</Words>
  <Application>Microsoft Office PowerPoint</Application>
  <PresentationFormat>Pokaz na ekranie (4:3)</PresentationFormat>
  <Paragraphs>147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 3</vt:lpstr>
      <vt:lpstr>Motyw pakietu Office</vt:lpstr>
      <vt:lpstr>rynek pracy – nowe wyzwania</vt:lpstr>
      <vt:lpstr>Plan prezentacji</vt:lpstr>
      <vt:lpstr>Prognozowana liczba pracujących w mazowieckim</vt:lpstr>
      <vt:lpstr>Struktura pracujących wg 4 sektorów ekonomicznych</vt:lpstr>
      <vt:lpstr>Prognoza liczby pracujących na Mazowszu do 2022 r.</vt:lpstr>
      <vt:lpstr>Prognoza liczby pracujących na Mazowszu do 2022 r.</vt:lpstr>
      <vt:lpstr>Przewidywane zmiany liczby pracujących wg grup zawodów  w latach 2016-2022 (w %)</vt:lpstr>
      <vt:lpstr>Najsilniejsze wzrosty liczby pracujących</vt:lpstr>
      <vt:lpstr>Najsilniejsze spadki liczby pracujących</vt:lpstr>
      <vt:lpstr>Praca i umiejętności w przyszłości</vt:lpstr>
      <vt:lpstr>Praca i umiejętności w przyszłości</vt:lpstr>
      <vt:lpstr>TOP 10  umiejętności, które trzeba rozwijać w czwartej rewolucji przemysłowej</vt:lpstr>
      <vt:lpstr>Kompetencje ważne na rynku pracy</vt:lpstr>
      <vt:lpstr>Praca i umiejętności w przyszłości</vt:lpstr>
      <vt:lpstr>Praca i umiejętności w przyszłości</vt:lpstr>
      <vt:lpstr>Kompetencje cyfrowe</vt:lpstr>
      <vt:lpstr>Kompetencje cyfrowe</vt:lpstr>
      <vt:lpstr>Kompetencje cyfrowe</vt:lpstr>
      <vt:lpstr>www.obserwatorium.mazowsze.pl</vt:lpstr>
      <vt:lpstr>morp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Sytuacja  na mazowieckim rynku pracy</dc:title>
  <dc:creator>KKozakowska</dc:creator>
  <cp:lastModifiedBy>Urszula Miśkiewicz</cp:lastModifiedBy>
  <cp:revision>207</cp:revision>
  <dcterms:created xsi:type="dcterms:W3CDTF">2015-12-14T08:35:00Z</dcterms:created>
  <dcterms:modified xsi:type="dcterms:W3CDTF">2017-03-14T09:03:33Z</dcterms:modified>
</cp:coreProperties>
</file>